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0"/>
  </p:notesMasterIdLst>
  <p:sldIdLst>
    <p:sldId id="265" r:id="rId2"/>
    <p:sldId id="273" r:id="rId3"/>
    <p:sldId id="274" r:id="rId4"/>
    <p:sldId id="284" r:id="rId5"/>
    <p:sldId id="302" r:id="rId6"/>
    <p:sldId id="304" r:id="rId7"/>
    <p:sldId id="305" r:id="rId8"/>
    <p:sldId id="306" r:id="rId9"/>
    <p:sldId id="309" r:id="rId10"/>
    <p:sldId id="300" r:id="rId11"/>
    <p:sldId id="303" r:id="rId12"/>
    <p:sldId id="301" r:id="rId13"/>
    <p:sldId id="310" r:id="rId14"/>
    <p:sldId id="329" r:id="rId15"/>
    <p:sldId id="331" r:id="rId16"/>
    <p:sldId id="333" r:id="rId17"/>
    <p:sldId id="311" r:id="rId18"/>
    <p:sldId id="312" r:id="rId19"/>
    <p:sldId id="314" r:id="rId20"/>
    <p:sldId id="315" r:id="rId21"/>
    <p:sldId id="334" r:id="rId22"/>
    <p:sldId id="316" r:id="rId23"/>
    <p:sldId id="317" r:id="rId24"/>
    <p:sldId id="318" r:id="rId25"/>
    <p:sldId id="321" r:id="rId26"/>
    <p:sldId id="322" r:id="rId27"/>
    <p:sldId id="323" r:id="rId28"/>
    <p:sldId id="335" r:id="rId29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108" d="100"/>
          <a:sy n="108" d="100"/>
        </p:scale>
        <p:origin x="-645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4D2A1-412A-46CD-8188-EF9F909A7B5B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E3DE2-FD6C-4609-B727-E3DFD0F1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7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E3DE2-FD6C-4609-B727-E3DFD0F15B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1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5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7030A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8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66"/>
                </a:solidFill>
              </a:defRPr>
            </a:lvl1pPr>
          </a:lstStyle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914400" rtl="0" eaLnBrk="1" latinLnBrk="0" hangingPunct="1">
              <a:defRPr lang="en-US" sz="1200" kern="1200" smtClean="0">
                <a:solidFill>
                  <a:srgbClr val="FF006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828800" cy="365125"/>
          </a:xfrm>
        </p:spPr>
        <p:txBody>
          <a:bodyPr/>
          <a:lstStyle>
            <a:lvl1pPr>
              <a:defRPr lang="en-US" sz="1200" kern="1200" smtClean="0">
                <a:solidFill>
                  <a:srgbClr val="FF006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7021E11-9067-4BBB-A5C4-DEA8C9A84C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05800" y="6400800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kern="1200" dirty="0" smtClean="0">
                <a:solidFill>
                  <a:srgbClr val="FF0066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rgbClr val="FF0066"/>
                </a:solidFill>
                <a:latin typeface="+mn-lt"/>
                <a:ea typeface="+mn-ea"/>
                <a:cs typeface="+mn-cs"/>
              </a:rPr>
              <a:t>28</a:t>
            </a:r>
            <a:endParaRPr lang="en-US" sz="1200" kern="1200" dirty="0">
              <a:solidFill>
                <a:srgbClr val="FF006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478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22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0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6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8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7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April 9,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Skoltech: Locality in Coding Theory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21E11-9067-4BBB-A5C4-DEA8C9A8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Locality in Coding Theory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/>
              <a:t>Madhu</a:t>
            </a:r>
            <a:r>
              <a:rPr lang="en-US" sz="3600" dirty="0" smtClean="0"/>
              <a:t> </a:t>
            </a:r>
            <a:r>
              <a:rPr lang="en-US" sz="3600" dirty="0" smtClean="0"/>
              <a:t>Sudan</a:t>
            </a:r>
            <a:endParaRPr lang="en-US" sz="3600" dirty="0"/>
          </a:p>
          <a:p>
            <a:r>
              <a:rPr lang="en-US" sz="3600" dirty="0" smtClean="0"/>
              <a:t>Harvard</a:t>
            </a:r>
            <a:endParaRPr lang="en-US" sz="36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518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9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– 1 (“Practical”)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to encode massive data?</a:t>
            </a:r>
          </a:p>
          <a:p>
            <a:pPr lvl="1"/>
            <a:r>
              <a:rPr lang="en-US" dirty="0"/>
              <a:t>Solution </a:t>
            </a:r>
            <a:r>
              <a:rPr lang="en-US" dirty="0" smtClean="0"/>
              <a:t>I</a:t>
            </a:r>
            <a:endParaRPr lang="en-US" dirty="0"/>
          </a:p>
          <a:p>
            <a:pPr lvl="2"/>
            <a:r>
              <a:rPr lang="en-US" dirty="0">
                <a:solidFill>
                  <a:srgbClr val="0000FF"/>
                </a:solidFill>
              </a:rPr>
              <a:t>Encode all data in one big chunk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Pro: </a:t>
            </a:r>
            <a:r>
              <a:rPr lang="en-US" dirty="0" err="1">
                <a:solidFill>
                  <a:srgbClr val="0000FF"/>
                </a:solidFill>
              </a:rPr>
              <a:t>Pr</a:t>
            </a:r>
            <a:r>
              <a:rPr lang="en-US" dirty="0">
                <a:solidFill>
                  <a:srgbClr val="0000FF"/>
                </a:solidFill>
              </a:rPr>
              <a:t>[failure] = </a:t>
            </a:r>
            <a:r>
              <a:rPr lang="en-US" dirty="0" err="1">
                <a:solidFill>
                  <a:srgbClr val="0000FF"/>
                </a:solidFill>
              </a:rPr>
              <a:t>exp</a:t>
            </a:r>
            <a:r>
              <a:rPr lang="en-US" dirty="0">
                <a:solidFill>
                  <a:srgbClr val="0000FF"/>
                </a:solidFill>
              </a:rPr>
              <a:t>(-|big chunk|)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Con: Recovery time ~ |big chunk|</a:t>
            </a:r>
          </a:p>
          <a:p>
            <a:pPr lvl="1"/>
            <a:r>
              <a:rPr lang="en-US" dirty="0" smtClean="0"/>
              <a:t>Solution II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Break data into small pieces; encode separately.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Pro: Recovery time ~ |small|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Con: </a:t>
            </a:r>
            <a:r>
              <a:rPr lang="en-US" dirty="0" err="1" smtClean="0">
                <a:solidFill>
                  <a:srgbClr val="0000FF"/>
                </a:solidFill>
              </a:rPr>
              <a:t>Pr</a:t>
            </a:r>
            <a:r>
              <a:rPr lang="en-US" dirty="0" smtClean="0">
                <a:solidFill>
                  <a:srgbClr val="0000FF"/>
                </a:solidFill>
              </a:rPr>
              <a:t>[failure] = #pieces X </a:t>
            </a:r>
            <a:r>
              <a:rPr lang="en-US" dirty="0" err="1" smtClean="0">
                <a:solidFill>
                  <a:srgbClr val="0000FF"/>
                </a:solidFill>
              </a:rPr>
              <a:t>Pr</a:t>
            </a:r>
            <a:r>
              <a:rPr lang="en-US" dirty="0" smtClean="0">
                <a:solidFill>
                  <a:srgbClr val="0000FF"/>
                </a:solidFill>
              </a:rPr>
              <a:t>[failure of a piece]</a:t>
            </a:r>
          </a:p>
          <a:p>
            <a:pPr lvl="1"/>
            <a:r>
              <a:rPr lang="en-US" dirty="0" smtClean="0"/>
              <a:t>Locality (if possible): </a:t>
            </a:r>
            <a:r>
              <a:rPr lang="en-US" dirty="0" smtClean="0">
                <a:solidFill>
                  <a:srgbClr val="0000FF"/>
                </a:solidFill>
              </a:rPr>
              <a:t>Best of both Solutions!!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1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LCCs vs. other Localities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Local Reconstruction Codes (LRC):</a:t>
            </a:r>
          </a:p>
          <a:p>
            <a:pPr lvl="1"/>
            <a:r>
              <a:rPr lang="en-US" dirty="0" smtClean="0"/>
              <a:t>Recover from few (one? </a:t>
            </a:r>
            <a:r>
              <a:rPr lang="en-US" dirty="0"/>
              <a:t>t</a:t>
            </a:r>
            <a:r>
              <a:rPr lang="en-US" dirty="0" smtClean="0"/>
              <a:t>wo?) erasures locally.</a:t>
            </a:r>
          </a:p>
          <a:p>
            <a:pPr lvl="1"/>
            <a:r>
              <a:rPr lang="en-US" dirty="0" smtClean="0"/>
              <a:t>AND Recover from many errors globally.</a:t>
            </a:r>
          </a:p>
          <a:p>
            <a:r>
              <a:rPr lang="en-US" dirty="0" smtClean="0"/>
              <a:t>Regenerating Codes (</a:t>
            </a:r>
            <a:r>
              <a:rPr lang="en-US" dirty="0" err="1" smtClean="0"/>
              <a:t>RgC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Restricted access pattern for recovery: Partition coordinates and access few symbols per partition.</a:t>
            </a:r>
          </a:p>
          <a:p>
            <a:r>
              <a:rPr lang="en-US" dirty="0" smtClean="0"/>
              <a:t>Main Differences:</a:t>
            </a:r>
          </a:p>
          <a:p>
            <a:pPr lvl="1"/>
            <a:r>
              <a:rPr lang="en-US" dirty="0" smtClean="0"/>
              <a:t>#errors: LCCs high</a:t>
            </a:r>
            <a:r>
              <a:rPr lang="en-US" dirty="0"/>
              <a:t> </a:t>
            </a:r>
            <a:r>
              <a:rPr lang="en-US" dirty="0" smtClean="0"/>
              <a:t>vs LRC/</a:t>
            </a:r>
            <a:r>
              <a:rPr lang="en-US" dirty="0" err="1" smtClean="0"/>
              <a:t>RgC</a:t>
            </a:r>
            <a:r>
              <a:rPr lang="en-US" dirty="0" smtClean="0"/>
              <a:t> </a:t>
            </a:r>
            <a:r>
              <a:rPr lang="en-US" dirty="0"/>
              <a:t>l</a:t>
            </a:r>
            <a:r>
              <a:rPr lang="en-US" dirty="0" smtClean="0"/>
              <a:t>ow</a:t>
            </a:r>
          </a:p>
          <a:p>
            <a:pPr lvl="1"/>
            <a:r>
              <a:rPr lang="en-US" dirty="0" smtClean="0"/>
              <a:t>Asymptotic (LCC) vs. Concrete parameters (LRC/</a:t>
            </a:r>
            <a:r>
              <a:rPr lang="en-US" dirty="0" err="1" smtClean="0"/>
              <a:t>RgC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59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– 2 (“Theoretical”)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(Many?) mathematical consequences:</a:t>
                </a:r>
              </a:p>
              <a:p>
                <a:pPr lvl="1"/>
                <a:r>
                  <a:rPr lang="en-US" dirty="0" smtClean="0"/>
                  <a:t>Probabilistically checkable proofs:</a:t>
                </a:r>
              </a:p>
              <a:p>
                <a:pPr lvl="2"/>
                <a:r>
                  <a:rPr lang="en-US" dirty="0" smtClean="0"/>
                  <a:t>Use specific LCCs and LTCs</a:t>
                </a:r>
              </a:p>
              <a:p>
                <a:pPr lvl="1"/>
                <a:r>
                  <a:rPr lang="en-US" dirty="0" smtClean="0"/>
                  <a:t>Hardness amplification:</a:t>
                </a:r>
              </a:p>
              <a:p>
                <a:pPr lvl="2"/>
                <a:r>
                  <a:rPr lang="en-US" dirty="0" smtClean="0"/>
                  <a:t>Constructing functions that are very hard on average from functions that are hard on worst-case.</a:t>
                </a:r>
              </a:p>
              <a:p>
                <a:pPr lvl="2"/>
                <a:r>
                  <a:rPr lang="en-US" dirty="0" smtClean="0"/>
                  <a:t>Any (sufficiently good) LCC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Hardness amplification</a:t>
                </a:r>
              </a:p>
              <a:p>
                <a:pPr lvl="1"/>
                <a:r>
                  <a:rPr lang="en-US" dirty="0" smtClean="0"/>
                  <a:t>Small set expanders (SSE):</a:t>
                </a:r>
              </a:p>
              <a:p>
                <a:pPr lvl="2"/>
                <a:r>
                  <a:rPr lang="en-US" dirty="0" smtClean="0"/>
                  <a:t>Usually have mostly small eigenvalues.</a:t>
                </a:r>
              </a:p>
              <a:p>
                <a:pPr lvl="2"/>
                <a:r>
                  <a:rPr lang="en-US" dirty="0" smtClean="0"/>
                  <a:t>LTCs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SSEs with many big eigenvalues [Barak et al., Gopalan et al.]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695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0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PCPs (1 of 4)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Familiar task: Protect massive data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PCP task: </a:t>
                </a:r>
                <a:r>
                  <a:rPr lang="en-US" dirty="0"/>
                  <a:t> </a:t>
                </a:r>
                <a:r>
                  <a:rPr lang="en-US" dirty="0" smtClean="0"/>
                  <a:t>Protect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+ analysis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dirty="0" smtClean="0">
                    <a:solidFill>
                      <a:srgbClr val="006600"/>
                    </a:solidFill>
                  </a:rPr>
                  <a:t>.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just one bit long – would like to read &amp; trust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with few probes.</a:t>
                </a:r>
              </a:p>
              <a:p>
                <a:pPr lvl="1"/>
                <a:r>
                  <a:rPr lang="en-US" dirty="0" smtClean="0"/>
                  <a:t>Can we do it? Yes! PCPs!</a:t>
                </a:r>
              </a:p>
              <a:p>
                <a:pPr lvl="1"/>
                <a:r>
                  <a:rPr lang="en-US" dirty="0" smtClean="0"/>
                  <a:t>“Functional Error-correction”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66800" y="2209800"/>
                <a:ext cx="25146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209800"/>
                <a:ext cx="2514600" cy="3048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419600" y="2209800"/>
                <a:ext cx="34290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209800"/>
                <a:ext cx="3429000" cy="304800"/>
              </a:xfrm>
              <a:prstGeom prst="rect">
                <a:avLst/>
              </a:prstGeom>
              <a:blipFill rotWithShape="0">
                <a:blip r:embed="rId4"/>
                <a:stretch>
                  <a:fillRect b="-2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endCxn id="9" idx="1"/>
          </p:cNvCxnSpPr>
          <p:nvPr/>
        </p:nvCxnSpPr>
        <p:spPr>
          <a:xfrm>
            <a:off x="3581400" y="2362200"/>
            <a:ext cx="838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81200" y="2989582"/>
                <a:ext cx="685800" cy="381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989582"/>
                <a:ext cx="685800" cy="381000"/>
              </a:xfrm>
              <a:prstGeom prst="rect">
                <a:avLst/>
              </a:prstGeom>
              <a:blipFill rotWithShape="0">
                <a:blip r:embed="rId5"/>
                <a:stretch>
                  <a:fillRect l="-6838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2319510" y="2492054"/>
            <a:ext cx="4590" cy="5054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716482" y="2790191"/>
            <a:ext cx="703118" cy="19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Brace 7"/>
          <p:cNvSpPr/>
          <p:nvPr/>
        </p:nvSpPr>
        <p:spPr>
          <a:xfrm>
            <a:off x="3602182" y="2209800"/>
            <a:ext cx="228600" cy="1160782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419600" y="2637791"/>
                <a:ext cx="34290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637791"/>
                <a:ext cx="3429000" cy="304800"/>
              </a:xfrm>
              <a:prstGeom prst="rect">
                <a:avLst/>
              </a:prstGeom>
              <a:blipFill rotWithShape="0">
                <a:blip r:embed="rId6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68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12" grpId="0" animBg="1"/>
      <p:bldP spid="8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PCPs (2 of 4) - Definition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26903" y="1715759"/>
            <a:ext cx="61722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W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27018" y="1716464"/>
            <a:ext cx="4305300" cy="533400"/>
            <a:chOff x="1295400" y="4953000"/>
            <a:chExt cx="4305300" cy="533400"/>
          </a:xfrm>
        </p:grpSpPr>
        <p:sp>
          <p:nvSpPr>
            <p:cNvPr id="18" name="Rectangle 17"/>
            <p:cNvSpPr/>
            <p:nvPr/>
          </p:nvSpPr>
          <p:spPr>
            <a:xfrm>
              <a:off x="1295400" y="4953000"/>
              <a:ext cx="4191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19600" y="4953000"/>
              <a:ext cx="4191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81600" y="4953000"/>
              <a:ext cx="4191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27018" y="1714501"/>
            <a:ext cx="4305300" cy="533400"/>
            <a:chOff x="3825101" y="3902075"/>
            <a:chExt cx="4305300" cy="533400"/>
          </a:xfrm>
        </p:grpSpPr>
        <p:sp>
          <p:nvSpPr>
            <p:cNvPr id="22" name="Rectangle 21"/>
            <p:cNvSpPr/>
            <p:nvPr/>
          </p:nvSpPr>
          <p:spPr>
            <a:xfrm>
              <a:off x="3825101" y="3902075"/>
              <a:ext cx="4191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0</a:t>
              </a:r>
              <a:endParaRPr lang="en-US" sz="32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949301" y="3902075"/>
              <a:ext cx="4191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1</a:t>
              </a:r>
              <a:endParaRPr lang="en-US" sz="28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711301" y="3902075"/>
              <a:ext cx="4191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1</a:t>
              </a:r>
              <a:endParaRPr lang="en-US" sz="2800" dirty="0"/>
            </a:p>
          </p:txBody>
        </p:sp>
      </p:grpSp>
      <p:sp>
        <p:nvSpPr>
          <p:cNvPr id="25" name="Oval 24"/>
          <p:cNvSpPr/>
          <p:nvPr/>
        </p:nvSpPr>
        <p:spPr>
          <a:xfrm>
            <a:off x="2868965" y="2776308"/>
            <a:ext cx="838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V</a:t>
            </a:r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1272414" y="3048842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HTHHTH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614349" y="2324323"/>
            <a:ext cx="1938355" cy="6276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5" idx="0"/>
            <a:endCxn id="23" idx="2"/>
          </p:cNvCxnSpPr>
          <p:nvPr/>
        </p:nvCxnSpPr>
        <p:spPr>
          <a:xfrm flipV="1">
            <a:off x="3288065" y="2247901"/>
            <a:ext cx="1472703" cy="5284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6" idx="3"/>
          </p:cNvCxnSpPr>
          <p:nvPr/>
        </p:nvCxnSpPr>
        <p:spPr>
          <a:xfrm flipV="1">
            <a:off x="2258581" y="3203384"/>
            <a:ext cx="610384" cy="301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5" idx="1"/>
          </p:cNvCxnSpPr>
          <p:nvPr/>
        </p:nvCxnSpPr>
        <p:spPr>
          <a:xfrm flipH="1" flipV="1">
            <a:off x="1648197" y="2252558"/>
            <a:ext cx="1343520" cy="6576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395364" y="2781412"/>
                <a:ext cx="47225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PCP </a:t>
                </a:r>
                <a:r>
                  <a:rPr lang="en-US" sz="2800" dirty="0" err="1" smtClean="0"/>
                  <a:t>Verifer</a:t>
                </a:r>
                <a:r>
                  <a:rPr lang="en-US" sz="2800" dirty="0" smtClean="0"/>
                  <a:t>: 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364" y="2781412"/>
                <a:ext cx="4722575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258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4427581" y="3280146"/>
            <a:ext cx="47164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Tosses random coins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 Determines query locations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Reads locations. Accepts/Rejects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7334" y="4668406"/>
                <a:ext cx="7219797" cy="561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6600"/>
                    </a:solidFill>
                  </a:rPr>
                  <a:t> </a:t>
                </a:r>
                <a:r>
                  <a:rPr lang="en-US" sz="2800" dirty="0" smtClean="0"/>
                  <a:t>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 smtClean="0"/>
                  <a:t> V accepts </a:t>
                </a:r>
                <a:r>
                  <a:rPr lang="en-US" sz="2800" dirty="0" err="1" smtClean="0"/>
                  <a:t>w.h.p</a:t>
                </a:r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34" y="4668406"/>
                <a:ext cx="7219797" cy="561629"/>
              </a:xfrm>
              <a:prstGeom prst="rect">
                <a:avLst/>
              </a:prstGeom>
              <a:blipFill rotWithShape="0">
                <a:blip r:embed="rId3"/>
                <a:stretch>
                  <a:fillRect t="-10870" r="-591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97841" y="5244014"/>
                <a:ext cx="8647111" cy="561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 smtClean="0"/>
                  <a:t> far from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rejects </a:t>
                </a:r>
                <a:r>
                  <a:rPr lang="en-US" sz="2800" dirty="0" err="1" smtClean="0"/>
                  <a:t>w.h.p</a:t>
                </a:r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41" y="5244014"/>
                <a:ext cx="8647111" cy="561629"/>
              </a:xfrm>
              <a:prstGeom prst="rect">
                <a:avLst/>
              </a:prstGeom>
              <a:blipFill rotWithShape="0">
                <a:blip r:embed="rId4"/>
                <a:stretch>
                  <a:fillRect t="-9783" r="-35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896130" y="5844249"/>
                <a:ext cx="6028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Distinguishes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sz="2400" dirty="0" smtClean="0">
                    <a:solidFill>
                      <a:srgbClr val="006600"/>
                    </a:solidFill>
                  </a:rPr>
                  <a:t> </a:t>
                </a:r>
                <a:r>
                  <a:rPr lang="en-US" sz="2400" dirty="0" smtClean="0"/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130" y="5844249"/>
                <a:ext cx="602867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51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31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9" grpId="0"/>
      <p:bldP spid="50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PCPs (3 of 4): “Polynomial-speak”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6600"/>
                    </a:solidFill>
                  </a:rPr>
                  <a:t> </a:t>
                </a:r>
                <a:r>
                  <a:rPr lang="en-US" dirty="0" smtClean="0"/>
                  <a:t>low-degree (</a:t>
                </a:r>
                <a:r>
                  <a:rPr lang="en-US" dirty="0" err="1" smtClean="0"/>
                  <a:t>multiv</a:t>
                </a:r>
                <a:r>
                  <a:rPr lang="en-US" dirty="0" smtClean="0"/>
                  <a:t>.) polynomial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 smtClean="0">
                    <a:solidFill>
                      <a:srgbClr val="006600"/>
                    </a:solidFill>
                  </a:rPr>
                  <a:t> </a:t>
                </a:r>
                <a:r>
                  <a:rPr lang="en-US" dirty="0" smtClean="0"/>
                  <a:t>: local map from poly’s to poly’s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=1⇔∃ 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≡0</m:t>
                    </m:r>
                  </m:oMath>
                </a14:m>
                <a:endParaRPr lang="en-US" b="0" dirty="0" smtClean="0">
                  <a:solidFill>
                    <a:srgbClr val="0066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6600"/>
                    </a:solidFill>
                  </a:rPr>
                  <a:t>,</a:t>
                </a:r>
                <a:r>
                  <a:rPr lang="en-US" dirty="0">
                    <a:solidFill>
                      <a:srgbClr val="0066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6600"/>
                    </a:solidFill>
                  </a:rPr>
                  <a:t>,</a:t>
                </a:r>
                <a:r>
                  <a:rPr lang="en-US" dirty="0">
                    <a:solidFill>
                      <a:srgbClr val="0066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6600"/>
                    </a:solidFill>
                  </a:rPr>
                  <a:t>) </a:t>
                </a:r>
                <a:r>
                  <a:rPr lang="en-US" dirty="0" smtClean="0"/>
                  <a:t>(evaluations)</a:t>
                </a:r>
              </a:p>
              <a:p>
                <a:r>
                  <a:rPr lang="en-US" dirty="0" smtClean="0"/>
                  <a:t>Local testability of RM codes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can verify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6600"/>
                    </a:solidFill>
                  </a:rPr>
                  <a:t> </a:t>
                </a:r>
                <a:r>
                  <a:rPr lang="en-US" dirty="0" smtClean="0"/>
                  <a:t>syntactically correct. </a:t>
                </a:r>
                <a:r>
                  <a:rPr lang="en-US" sz="3000" dirty="0" smtClean="0"/>
                  <a:t>(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19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9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200" dirty="0" smtClean="0">
                    <a:solidFill>
                      <a:srgbClr val="0066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2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600" dirty="0">
                    <a:solidFill>
                      <a:srgbClr val="0066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2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600" dirty="0">
                    <a:solidFill>
                      <a:srgbClr val="006600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200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2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200" dirty="0" smtClean="0"/>
                  <a:t> polynomials </a:t>
                </a:r>
                <a:r>
                  <a:rPr lang="en-US" sz="3000" dirty="0" smtClean="0"/>
                  <a:t>)</a:t>
                </a:r>
                <a:endParaRPr lang="en-US" sz="2200" dirty="0" smtClean="0"/>
              </a:p>
              <a:p>
                <a:r>
                  <a:rPr lang="en-US" dirty="0" smtClean="0"/>
                  <a:t>Distance of RM codes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>
                    <a:solidFill>
                      <a:srgbClr val="006600"/>
                    </a:solidFill>
                  </a:rPr>
                  <a:t> </a:t>
                </a:r>
                <a:r>
                  <a:rPr lang="en-US" dirty="0" smtClean="0"/>
                  <a:t>for random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Semantically correct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617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8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PCP (4 of 4)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≡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: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𝑉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×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𝑉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 smtClean="0"/>
                  <a:t> (edges of graph).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≡</m:t>
                    </m:r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: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6600"/>
                        </a:solidFill>
                        <a:latin typeface="Cambria Math"/>
                      </a:rPr>
                      <m:t>≝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|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𝑉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en-US" dirty="0" smtClean="0">
                  <a:solidFill>
                    <a:srgbClr val="0066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=1⇔</m:t>
                    </m:r>
                  </m:oMath>
                </a14:m>
                <a:r>
                  <a:rPr lang="en-US" dirty="0" smtClean="0">
                    <a:solidFill>
                      <a:srgbClr val="006600"/>
                    </a:solidFill>
                  </a:rPr>
                  <a:t> </a:t>
                </a:r>
                <a:r>
                  <a:rPr lang="en-US" dirty="0" smtClean="0"/>
                  <a:t>graph 3-colorable</a:t>
                </a:r>
                <a:r>
                  <a:rPr lang="en-US" dirty="0" smtClean="0">
                    <a:solidFill>
                      <a:srgbClr val="006600"/>
                    </a:solidFill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∃ 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𝜒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: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𝑉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→{−1,0,1}</m:t>
                    </m:r>
                  </m:oMath>
                </a14:m>
                <a:r>
                  <a:rPr lang="en-US" dirty="0" smtClean="0">
                    <a:solidFill>
                      <a:srgbClr val="0066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6600"/>
                    </a:solidFill>
                  </a:rPr>
                  <a:t>s.t.</a:t>
                </a:r>
                <a:r>
                  <a:rPr lang="en-US" dirty="0" smtClean="0">
                    <a:solidFill>
                      <a:srgbClr val="006600"/>
                    </a:solidFill>
                  </a:rPr>
                  <a:t> </a:t>
                </a:r>
                <a:r>
                  <a:rPr lang="en-US" i="1" dirty="0">
                    <a:solidFill>
                      <a:srgbClr val="006600"/>
                    </a:solidFill>
                    <a:latin typeface="Cambria Math"/>
                  </a:rPr>
                  <a:t> </a:t>
                </a:r>
                <a:r>
                  <a:rPr lang="en-US" i="1" dirty="0" smtClean="0">
                    <a:solidFill>
                      <a:srgbClr val="00660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𝑧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𝑉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=1⇒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𝜒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≠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𝜒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0066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6600"/>
                        </a:solidFill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𝜒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= </m:t>
                    </m:r>
                  </m:oMath>
                </a14:m>
                <a:endParaRPr lang="en-US" b="0" i="1" dirty="0" smtClean="0">
                  <a:solidFill>
                    <a:srgbClr val="0066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rgbClr val="006600"/>
                    </a:solidFill>
                  </a:rPr>
                  <a:t>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) −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𝜒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+1 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⋅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𝜒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)⋅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𝜒</m:t>
                                </m:r>
                              </m:e>
                            </m:acc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)+1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endParaRPr lang="en-US" b="0" i="1" dirty="0" smtClean="0">
                  <a:solidFill>
                    <a:srgbClr val="0066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rgbClr val="006600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+  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⋅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V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d>
                  </m:oMath>
                </a14:m>
                <a:r>
                  <a:rPr lang="en-US" b="0" i="1" dirty="0" smtClean="0">
                    <a:solidFill>
                      <a:srgbClr val="006600"/>
                    </a:solidFill>
                    <a:latin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en-US" b="0" i="1" dirty="0" smtClean="0">
                  <a:solidFill>
                    <a:srgbClr val="0066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rgbClr val="006600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+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𝐵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⋅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∈{−2,−1,1,2}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𝜒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𝜒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b="0" i="1" dirty="0" smtClean="0">
                  <a:solidFill>
                    <a:srgbClr val="0066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rgbClr val="0066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rgbClr val="006600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𝐵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nary>
                          <m:naryPr>
                            <m:chr m:val="∏"/>
                            <m:supHide m:val="on"/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𝑉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</m:d>
                          </m:e>
                        </m:nary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nary>
                          <m:naryPr>
                            <m:chr m:val="∏"/>
                            <m:supHide m:val="on"/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𝑏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𝑉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𝑧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𝑏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d>
                  </m:oMath>
                </a14:m>
                <a:endParaRPr lang="en-US" b="0" dirty="0" smtClean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 b="-5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37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 3: Recent Progress on LCCs + LTCs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72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Recent Progress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Till 2010: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locality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𝑅𝑎𝑡𝑒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2016:</a:t>
                </a:r>
              </a:p>
              <a:p>
                <a:pPr lvl="1"/>
                <a:r>
                  <a:rPr lang="en-US" b="0" dirty="0"/>
                  <a:t>L</a:t>
                </a:r>
                <a:r>
                  <a:rPr lang="en-US" b="0" dirty="0" smtClean="0"/>
                  <a:t>CC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locality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0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~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&amp;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𝑅𝑎𝑡𝑒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endParaRPr lang="en-US" b="0" i="1" dirty="0" smtClean="0">
                  <a:solidFill>
                    <a:srgbClr val="006600"/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b="0" dirty="0" smtClean="0"/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~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</m:oMath>
                </a14:m>
                <a:r>
                  <a:rPr lang="en-US" b="0" dirty="0" smtClean="0"/>
                  <a:t> meeting Singleton Bound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~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</m:oMath>
                </a14:m>
                <a:r>
                  <a:rPr lang="en-US" b="0" dirty="0" smtClean="0"/>
                  <a:t> binary, </a:t>
                </a:r>
                <a:r>
                  <a:rPr lang="en-US" b="0" dirty="0" err="1" smtClean="0"/>
                  <a:t>Zyablov</a:t>
                </a:r>
                <a:r>
                  <a:rPr lang="en-US" dirty="0" smtClean="0"/>
                  <a:t> </a:t>
                </a:r>
                <a:r>
                  <a:rPr lang="en-US" b="0" dirty="0" smtClean="0"/>
                  <a:t>bound.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(locally correcting half-the-distance!)</a:t>
                </a:r>
              </a:p>
              <a:p>
                <a:pPr lvl="1"/>
                <a:r>
                  <a:rPr lang="en-US" dirty="0" smtClean="0"/>
                  <a:t>LTC locality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=~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poly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/>
                  <a:t> &amp;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𝑅𝑎𝑡𝑒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→1</m:t>
                    </m:r>
                  </m:oMath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… Singleton Bound, </a:t>
                </a:r>
                <a:r>
                  <a:rPr lang="en-US" dirty="0" err="1" smtClean="0"/>
                  <a:t>Zyablov</a:t>
                </a:r>
                <a:r>
                  <a:rPr lang="en-US" dirty="0" smtClean="0"/>
                  <a:t> bound …</a:t>
                </a:r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539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8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Multiplicity codes </a:t>
            </a:r>
            <a:r>
              <a:rPr lang="en-US" dirty="0" smtClean="0">
                <a:solidFill>
                  <a:srgbClr val="C00000"/>
                </a:solidFill>
              </a:rPr>
              <a:t>[KoppartySarafYekhanin’10]</a:t>
            </a:r>
          </a:p>
          <a:p>
            <a:r>
              <a:rPr lang="en-US" dirty="0" smtClean="0"/>
              <a:t>See also </a:t>
            </a:r>
          </a:p>
          <a:p>
            <a:pPr lvl="1"/>
            <a:r>
              <a:rPr lang="en-US" dirty="0" smtClean="0"/>
              <a:t>Lifted Codes </a:t>
            </a:r>
            <a:r>
              <a:rPr lang="en-US" dirty="0" smtClean="0">
                <a:solidFill>
                  <a:srgbClr val="C00000"/>
                </a:solidFill>
              </a:rPr>
              <a:t>[GuoKoppartySudan’13]</a:t>
            </a:r>
          </a:p>
          <a:p>
            <a:pPr lvl="1"/>
            <a:r>
              <a:rPr lang="en-US" dirty="0" smtClean="0"/>
              <a:t>Expander codes </a:t>
            </a:r>
            <a:r>
              <a:rPr lang="en-US" dirty="0" smtClean="0">
                <a:solidFill>
                  <a:srgbClr val="C00000"/>
                </a:solidFill>
              </a:rPr>
              <a:t>[HemenwayOstrovskyWootters’13]</a:t>
            </a:r>
          </a:p>
          <a:p>
            <a:r>
              <a:rPr lang="en-US" dirty="0" smtClean="0"/>
              <a:t>Tensor codes </a:t>
            </a:r>
            <a:r>
              <a:rPr lang="en-US" dirty="0" smtClean="0">
                <a:solidFill>
                  <a:srgbClr val="C00000"/>
                </a:solidFill>
              </a:rPr>
              <a:t>[</a:t>
            </a:r>
            <a:r>
              <a:rPr lang="en-US" dirty="0" err="1" smtClean="0">
                <a:solidFill>
                  <a:srgbClr val="C00000"/>
                </a:solidFill>
              </a:rPr>
              <a:t>Viderman</a:t>
            </a:r>
            <a:r>
              <a:rPr lang="en-US" dirty="0" smtClean="0">
                <a:solidFill>
                  <a:srgbClr val="C00000"/>
                </a:solidFill>
              </a:rPr>
              <a:t> ‘11] </a:t>
            </a:r>
            <a:r>
              <a:rPr lang="en-US" sz="2800" dirty="0">
                <a:solidFill>
                  <a:srgbClr val="7030A0"/>
                </a:solidFill>
              </a:rPr>
              <a:t>(see also </a:t>
            </a:r>
            <a:r>
              <a:rPr lang="en-US" sz="2800" dirty="0">
                <a:solidFill>
                  <a:srgbClr val="C00000"/>
                </a:solidFill>
              </a:rPr>
              <a:t>[GKS’13</a:t>
            </a:r>
            <a:r>
              <a:rPr lang="en-US" sz="2800" dirty="0" smtClean="0">
                <a:solidFill>
                  <a:srgbClr val="C00000"/>
                </a:solidFill>
              </a:rPr>
              <a:t>] </a:t>
            </a:r>
            <a:r>
              <a:rPr lang="en-US" sz="2800" dirty="0" smtClean="0">
                <a:solidFill>
                  <a:srgbClr val="7030A0"/>
                </a:solidFill>
              </a:rPr>
              <a:t>)</a:t>
            </a:r>
          </a:p>
          <a:p>
            <a:r>
              <a:rPr lang="en-US" dirty="0" smtClean="0"/>
              <a:t>Above + </a:t>
            </a:r>
            <a:r>
              <a:rPr lang="en-US" dirty="0" err="1" smtClean="0"/>
              <a:t>Alon-Luby</a:t>
            </a:r>
            <a:r>
              <a:rPr lang="en-US" dirty="0" smtClean="0"/>
              <a:t> composition: </a:t>
            </a:r>
            <a:r>
              <a:rPr lang="en-US" dirty="0" smtClean="0">
                <a:solidFill>
                  <a:srgbClr val="C00000"/>
                </a:solidFill>
              </a:rPr>
              <a:t>[KoppartyMeirRon-ZewiSaraf’16a]</a:t>
            </a:r>
          </a:p>
          <a:p>
            <a:r>
              <a:rPr lang="en-US" dirty="0"/>
              <a:t>A “Zig-Zag” construction with above </a:t>
            </a:r>
            <a:r>
              <a:rPr lang="en-US" dirty="0" smtClean="0"/>
              <a:t>ingredients: </a:t>
            </a:r>
            <a:r>
              <a:rPr lang="en-US" dirty="0" smtClean="0">
                <a:solidFill>
                  <a:srgbClr val="C00000"/>
                </a:solidFill>
              </a:rPr>
              <a:t>[KMR-ZS’16b]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248400" y="2438400"/>
            <a:ext cx="2316296" cy="685800"/>
            <a:chOff x="6781800" y="2628900"/>
            <a:chExt cx="2316296" cy="685800"/>
          </a:xfrm>
        </p:grpSpPr>
        <p:sp>
          <p:nvSpPr>
            <p:cNvPr id="7" name="Oval 6"/>
            <p:cNvSpPr/>
            <p:nvPr/>
          </p:nvSpPr>
          <p:spPr>
            <a:xfrm>
              <a:off x="8412296" y="26289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6781800" y="2971800"/>
              <a:ext cx="1600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256130" y="4114800"/>
            <a:ext cx="2027104" cy="685800"/>
            <a:chOff x="6256130" y="4114800"/>
            <a:chExt cx="2027104" cy="685800"/>
          </a:xfrm>
        </p:grpSpPr>
        <p:sp>
          <p:nvSpPr>
            <p:cNvPr id="12" name="Oval 11"/>
            <p:cNvSpPr/>
            <p:nvPr/>
          </p:nvSpPr>
          <p:spPr>
            <a:xfrm>
              <a:off x="7597434" y="4114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3</a:t>
              </a:r>
              <a:endParaRPr lang="en-US" sz="40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6256130" y="4428989"/>
              <a:ext cx="1341304" cy="2871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429000" y="846932"/>
            <a:ext cx="5410200" cy="829468"/>
            <a:chOff x="3429000" y="846932"/>
            <a:chExt cx="5410200" cy="829468"/>
          </a:xfrm>
        </p:grpSpPr>
        <p:sp>
          <p:nvSpPr>
            <p:cNvPr id="15" name="Oval 14"/>
            <p:cNvSpPr/>
            <p:nvPr/>
          </p:nvSpPr>
          <p:spPr>
            <a:xfrm>
              <a:off x="8153400" y="846932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2</a:t>
              </a:r>
              <a:endParaRPr lang="en-US" sz="400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3429000" y="1189832"/>
              <a:ext cx="4724400" cy="4865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505200" y="5314950"/>
            <a:ext cx="2027104" cy="685800"/>
            <a:chOff x="6354896" y="5212557"/>
            <a:chExt cx="2027104" cy="685800"/>
          </a:xfrm>
        </p:grpSpPr>
        <p:sp>
          <p:nvSpPr>
            <p:cNvPr id="18" name="Oval 17"/>
            <p:cNvSpPr/>
            <p:nvPr/>
          </p:nvSpPr>
          <p:spPr>
            <a:xfrm>
              <a:off x="7696200" y="5212557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4</a:t>
              </a:r>
              <a:endParaRPr lang="en-US" sz="4000" dirty="0"/>
            </a:p>
          </p:txBody>
        </p:sp>
        <p:cxnSp>
          <p:nvCxnSpPr>
            <p:cNvPr id="19" name="Straight Arrow Connector 18"/>
            <p:cNvCxnSpPr>
              <a:stCxn id="18" idx="2"/>
            </p:cNvCxnSpPr>
            <p:nvPr/>
          </p:nvCxnSpPr>
          <p:spPr>
            <a:xfrm flipH="1" flipV="1">
              <a:off x="6354896" y="5212558"/>
              <a:ext cx="1341304" cy="34289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150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Error-Correcting Codes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800" dirty="0" smtClean="0"/>
                  <a:t>(Linear) Code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𝐶</m:t>
                    </m:r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⊆</m:t>
                    </m:r>
                    <m:sSubSup>
                      <m:sSubSupPr>
                        <m:ctrlPr>
                          <a:rPr lang="en-US" sz="2800" b="0" i="1" dirty="0" err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sz="2800" i="1" dirty="0" err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800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 smtClean="0"/>
                  <a:t>: Finite field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400" dirty="0" smtClean="0"/>
                  <a:t> elements.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>
                    <a:solidFill>
                      <a:srgbClr val="008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≝</m:t>
                    </m:r>
                    <m:r>
                      <a:rPr lang="en-US" sz="2400" b="0" i="1" dirty="0" smtClean="0">
                        <a:solidFill>
                          <a:srgbClr val="008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block length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𝑘</m:t>
                    </m:r>
                    <m:r>
                      <a:rPr lang="en-US" sz="2400" b="0" i="1" dirty="0" smtClean="0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dim</m:t>
                    </m:r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)≝</m:t>
                    </m:r>
                  </m:oMath>
                </a14:m>
                <a:r>
                  <a:rPr lang="en-US" sz="2400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sz="2400" dirty="0" smtClean="0"/>
                  <a:t>message length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𝑅</m:t>
                    </m:r>
                    <m:r>
                      <a:rPr lang="en-US" sz="2400" b="0" i="1" dirty="0" smtClean="0">
                        <a:solidFill>
                          <a:srgbClr val="008000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𝐶</m:t>
                    </m:r>
                    <m:r>
                      <a:rPr lang="en-US" sz="2400" b="0" i="1" dirty="0" smtClean="0">
                        <a:solidFill>
                          <a:srgbClr val="008000"/>
                        </a:solidFill>
                        <a:latin typeface="Cambria Math"/>
                      </a:rPr>
                      <m:t>)≝ </m:t>
                    </m:r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/</m:t>
                    </m:r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: Rate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≝</m:t>
                    </m:r>
                    <m:limLow>
                      <m:limLowPr>
                        <m:ctrlP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min</m:t>
                        </m:r>
                      </m:e>
                      <m:lim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𝐶</m:t>
                        </m:r>
                      </m:lim>
                    </m:limLow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 {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dirty="0" err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≝</m:t>
                    </m:r>
                    <m:limLow>
                      <m:limLowPr>
                        <m:ctrlP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0" dirty="0" err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𝑖</m:t>
                        </m:r>
                      </m:lim>
                    </m:limLow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b="0" i="1" dirty="0" err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]}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  <a:p>
                <a:r>
                  <a:rPr lang="en-US" sz="2800" dirty="0" smtClean="0"/>
                  <a:t>Basic Algorithmic Tasks</a:t>
                </a:r>
              </a:p>
              <a:p>
                <a:pPr lvl="1"/>
                <a:r>
                  <a:rPr lang="en-US" dirty="0" smtClean="0">
                    <a:solidFill>
                      <a:srgbClr val="C00000"/>
                    </a:solidFill>
                  </a:rPr>
                  <a:t>Encoding:</a:t>
                </a:r>
                <a:r>
                  <a:rPr lang="en-US" dirty="0" smtClean="0"/>
                  <a:t> map message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i="1" dirty="0" err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𝑘</m:t>
                        </m:r>
                      </m:sup>
                    </m:sSubSup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to </a:t>
                </a:r>
                <a:r>
                  <a:rPr lang="en-US" dirty="0" err="1" smtClean="0"/>
                  <a:t>codeword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>
                    <a:solidFill>
                      <a:srgbClr val="C00000"/>
                    </a:solidFill>
                  </a:rPr>
                  <a:t>Testing:</a:t>
                </a:r>
                <a:r>
                  <a:rPr lang="en-US" dirty="0" smtClean="0"/>
                  <a:t> Decide 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∈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rgbClr val="C00000"/>
                    </a:solidFill>
                  </a:rPr>
                  <a:t>Correcting:</a:t>
                </a: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solidFill>
                          <a:srgbClr val="008000"/>
                        </a:solidFill>
                        <a:latin typeface="Cambria Math"/>
                      </a:rPr>
                      <m:t>∉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, find nearest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solidFill>
                          <a:srgbClr val="008000"/>
                        </a:solidFill>
                        <a:latin typeface="Cambria Math"/>
                      </a:rPr>
                      <m:t>∈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752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3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Lifted Codes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Codes obtained by inverting decoder:</a:t>
                </a:r>
              </a:p>
              <a:p>
                <a:pPr lvl="1"/>
                <a:r>
                  <a:rPr lang="en-US" dirty="0" smtClean="0"/>
                  <a:t>Recall decoder for RM codes.</a:t>
                </a:r>
              </a:p>
              <a:p>
                <a:pPr lvl="1"/>
                <a:r>
                  <a:rPr lang="en-US" dirty="0" smtClean="0"/>
                  <a:t>What code does it decode?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>
                  <a:solidFill>
                    <a:srgbClr val="006600"/>
                  </a:solidFill>
                </a:endParaRPr>
              </a:p>
              <a:p>
                <a:pPr lvl="1"/>
                <a:r>
                  <a:rPr lang="en-US" dirty="0" smtClean="0"/>
                  <a:t>What we know: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RM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Theorem [GKS’13]: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8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)≈</m:t>
                    </m:r>
                    <m:r>
                      <a:rPr lang="en-US" sz="28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RM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800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d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𝑅𝑎𝑡𝑒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en-US" dirty="0" smtClean="0">
                    <a:solidFill>
                      <a:srgbClr val="006600"/>
                    </a:solidFill>
                  </a:rPr>
                  <a:t>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b="0" dirty="0" smtClean="0">
                  <a:solidFill>
                    <a:srgbClr val="006600"/>
                  </a:solidFill>
                </a:endParaRPr>
              </a:p>
              <a:p>
                <a:r>
                  <a:rPr lang="en-US" dirty="0" smtClean="0"/>
                  <a:t>Local </a:t>
                </a:r>
                <a:r>
                  <a:rPr lang="en-US" dirty="0" err="1" smtClean="0"/>
                  <a:t>decodability</a:t>
                </a:r>
                <a:r>
                  <a:rPr lang="en-US" dirty="0" smtClean="0"/>
                  <a:t> by construction.</a:t>
                </a:r>
              </a:p>
              <a:p>
                <a:r>
                  <a:rPr lang="en-US" dirty="0" smtClean="0"/>
                  <a:t>Local testability </a:t>
                </a:r>
                <a:r>
                  <a:rPr lang="en-US" sz="3000" dirty="0" smtClean="0">
                    <a:solidFill>
                      <a:srgbClr val="C00000"/>
                    </a:solidFill>
                  </a:rPr>
                  <a:t>[KaufmanS’07,GuoHaramatyS’15].</a:t>
                </a:r>
                <a:endParaRPr lang="en-US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695" b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7086600" y="1675367"/>
            <a:ext cx="1905000" cy="1303162"/>
            <a:chOff x="5029200" y="3646916"/>
            <a:chExt cx="3810001" cy="2479247"/>
          </a:xfrm>
        </p:grpSpPr>
        <p:grpSp>
          <p:nvGrpSpPr>
            <p:cNvPr id="22" name="Group 21"/>
            <p:cNvGrpSpPr/>
            <p:nvPr/>
          </p:nvGrpSpPr>
          <p:grpSpPr>
            <a:xfrm>
              <a:off x="5029200" y="3646916"/>
              <a:ext cx="3810001" cy="2479247"/>
              <a:chOff x="5029200" y="3646916"/>
              <a:chExt cx="3810001" cy="2479247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5030118" y="3652106"/>
                <a:ext cx="1752600" cy="731838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oup 23"/>
              <p:cNvGrpSpPr/>
              <p:nvPr/>
            </p:nvGrpSpPr>
            <p:grpSpPr>
              <a:xfrm>
                <a:off x="5029200" y="4372038"/>
                <a:ext cx="2057400" cy="1752600"/>
                <a:chOff x="4800600" y="3124200"/>
                <a:chExt cx="2057400" cy="1752600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>
                  <a:off x="4800600" y="3124200"/>
                  <a:ext cx="2057400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4800600" y="4876800"/>
                  <a:ext cx="2057400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4800600" y="3124200"/>
                  <a:ext cx="0" cy="175260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6858000" y="3124200"/>
                  <a:ext cx="0" cy="175260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/>
              <p:cNvGrpSpPr/>
              <p:nvPr/>
            </p:nvGrpSpPr>
            <p:grpSpPr>
              <a:xfrm>
                <a:off x="6781800" y="3652106"/>
                <a:ext cx="2057400" cy="1752600"/>
                <a:chOff x="4800600" y="3124200"/>
                <a:chExt cx="2057400" cy="1752600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4800600" y="3124200"/>
                  <a:ext cx="2057400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4800600" y="4876800"/>
                  <a:ext cx="2057400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4800600" y="3124200"/>
                  <a:ext cx="0" cy="175260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858000" y="3124200"/>
                  <a:ext cx="0" cy="175260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Straight Connector 25"/>
              <p:cNvCxnSpPr/>
              <p:nvPr/>
            </p:nvCxnSpPr>
            <p:spPr>
              <a:xfrm flipV="1">
                <a:off x="5042053" y="5380895"/>
                <a:ext cx="1752600" cy="731838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7073747" y="3646916"/>
                <a:ext cx="1752600" cy="731838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7086601" y="5394325"/>
                <a:ext cx="1752600" cy="731838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Freeform 37"/>
            <p:cNvSpPr/>
            <p:nvPr/>
          </p:nvSpPr>
          <p:spPr>
            <a:xfrm>
              <a:off x="7390483" y="4565292"/>
              <a:ext cx="859315" cy="683046"/>
            </a:xfrm>
            <a:custGeom>
              <a:avLst/>
              <a:gdLst>
                <a:gd name="connsiteX0" fmla="*/ 572877 w 859315"/>
                <a:gd name="connsiteY0" fmla="*/ 583894 h 683046"/>
                <a:gd name="connsiteX1" fmla="*/ 572877 w 859315"/>
                <a:gd name="connsiteY1" fmla="*/ 583894 h 683046"/>
                <a:gd name="connsiteX2" fmla="*/ 694062 w 859315"/>
                <a:gd name="connsiteY2" fmla="*/ 550844 h 683046"/>
                <a:gd name="connsiteX3" fmla="*/ 694062 w 859315"/>
                <a:gd name="connsiteY3" fmla="*/ 550844 h 683046"/>
                <a:gd name="connsiteX4" fmla="*/ 749147 w 859315"/>
                <a:gd name="connsiteY4" fmla="*/ 451692 h 683046"/>
                <a:gd name="connsiteX5" fmla="*/ 782197 w 859315"/>
                <a:gd name="connsiteY5" fmla="*/ 418641 h 683046"/>
                <a:gd name="connsiteX6" fmla="*/ 804231 w 859315"/>
                <a:gd name="connsiteY6" fmla="*/ 374574 h 683046"/>
                <a:gd name="connsiteX7" fmla="*/ 826265 w 859315"/>
                <a:gd name="connsiteY7" fmla="*/ 341523 h 683046"/>
                <a:gd name="connsiteX8" fmla="*/ 859315 w 859315"/>
                <a:gd name="connsiteY8" fmla="*/ 308473 h 683046"/>
                <a:gd name="connsiteX9" fmla="*/ 826265 w 859315"/>
                <a:gd name="connsiteY9" fmla="*/ 330506 h 683046"/>
                <a:gd name="connsiteX10" fmla="*/ 804231 w 859315"/>
                <a:gd name="connsiteY10" fmla="*/ 363557 h 683046"/>
                <a:gd name="connsiteX11" fmla="*/ 771180 w 859315"/>
                <a:gd name="connsiteY11" fmla="*/ 198304 h 683046"/>
                <a:gd name="connsiteX12" fmla="*/ 605927 w 859315"/>
                <a:gd name="connsiteY12" fmla="*/ 66102 h 683046"/>
                <a:gd name="connsiteX13" fmla="*/ 143219 w 859315"/>
                <a:gd name="connsiteY13" fmla="*/ 0 h 683046"/>
                <a:gd name="connsiteX14" fmla="*/ 44067 w 859315"/>
                <a:gd name="connsiteY14" fmla="*/ 253388 h 683046"/>
                <a:gd name="connsiteX15" fmla="*/ 22034 w 859315"/>
                <a:gd name="connsiteY15" fmla="*/ 385591 h 683046"/>
                <a:gd name="connsiteX16" fmla="*/ 0 w 859315"/>
                <a:gd name="connsiteY16" fmla="*/ 484743 h 683046"/>
                <a:gd name="connsiteX17" fmla="*/ 187287 w 859315"/>
                <a:gd name="connsiteY17" fmla="*/ 672029 h 683046"/>
                <a:gd name="connsiteX18" fmla="*/ 572877 w 859315"/>
                <a:gd name="connsiteY18" fmla="*/ 683046 h 683046"/>
                <a:gd name="connsiteX19" fmla="*/ 672029 w 859315"/>
                <a:gd name="connsiteY19" fmla="*/ 550844 h 68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59315" h="683046">
                  <a:moveTo>
                    <a:pt x="572877" y="583894"/>
                  </a:moveTo>
                  <a:lnTo>
                    <a:pt x="572877" y="583894"/>
                  </a:lnTo>
                  <a:cubicBezTo>
                    <a:pt x="671327" y="546976"/>
                    <a:pt x="629636" y="550844"/>
                    <a:pt x="694062" y="550844"/>
                  </a:cubicBezTo>
                  <a:lnTo>
                    <a:pt x="694062" y="550844"/>
                  </a:lnTo>
                  <a:cubicBezTo>
                    <a:pt x="712424" y="517793"/>
                    <a:pt x="728175" y="483151"/>
                    <a:pt x="749147" y="451692"/>
                  </a:cubicBezTo>
                  <a:cubicBezTo>
                    <a:pt x="757789" y="438729"/>
                    <a:pt x="773141" y="431319"/>
                    <a:pt x="782197" y="418641"/>
                  </a:cubicBezTo>
                  <a:cubicBezTo>
                    <a:pt x="791743" y="405277"/>
                    <a:pt x="796083" y="388833"/>
                    <a:pt x="804231" y="374574"/>
                  </a:cubicBezTo>
                  <a:cubicBezTo>
                    <a:pt x="810800" y="363078"/>
                    <a:pt x="817788" y="351695"/>
                    <a:pt x="826265" y="341523"/>
                  </a:cubicBezTo>
                  <a:cubicBezTo>
                    <a:pt x="836239" y="329554"/>
                    <a:pt x="859315" y="324053"/>
                    <a:pt x="859315" y="308473"/>
                  </a:cubicBezTo>
                  <a:cubicBezTo>
                    <a:pt x="859315" y="295233"/>
                    <a:pt x="837282" y="323162"/>
                    <a:pt x="826265" y="330506"/>
                  </a:cubicBezTo>
                  <a:lnTo>
                    <a:pt x="804231" y="363557"/>
                  </a:lnTo>
                  <a:lnTo>
                    <a:pt x="771180" y="198304"/>
                  </a:lnTo>
                  <a:lnTo>
                    <a:pt x="605927" y="66102"/>
                  </a:lnTo>
                  <a:lnTo>
                    <a:pt x="143219" y="0"/>
                  </a:lnTo>
                  <a:lnTo>
                    <a:pt x="44067" y="253388"/>
                  </a:lnTo>
                  <a:cubicBezTo>
                    <a:pt x="20594" y="370759"/>
                    <a:pt x="22034" y="326107"/>
                    <a:pt x="22034" y="385591"/>
                  </a:cubicBezTo>
                  <a:lnTo>
                    <a:pt x="0" y="484743"/>
                  </a:lnTo>
                  <a:lnTo>
                    <a:pt x="187287" y="672029"/>
                  </a:lnTo>
                  <a:lnTo>
                    <a:pt x="572877" y="683046"/>
                  </a:lnTo>
                  <a:lnTo>
                    <a:pt x="672029" y="550844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747153" y="488916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7198602" y="3862420"/>
              <a:ext cx="954798" cy="1652618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803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Why does Rate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→1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=2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Some monomials OK!</a:t>
                </a:r>
              </a:p>
              <a:p>
                <a:pPr lvl="1"/>
                <a:r>
                  <a:rPr lang="en-US" dirty="0" smtClean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𝑟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 smtClean="0"/>
                  <a:t> satisfies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𝑙𝑖𝑛𝑒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for every line!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mod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−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many more monomials</a:t>
                </a:r>
              </a:p>
              <a:p>
                <a:pPr lvl="1"/>
                <a:r>
                  <a:rPr lang="en-US" dirty="0" smtClean="0"/>
                  <a:t>Proof: Lucas’s lemma + simple combinatorics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5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Multiplicity Codes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Basic example</a:t>
                </a:r>
              </a:p>
              <a:p>
                <a:r>
                  <a:rPr lang="en-US" dirty="0" smtClean="0"/>
                  <a:t>Message = (</a:t>
                </a:r>
                <a:r>
                  <a:rPr lang="en-US" dirty="0" err="1" smtClean="0"/>
                  <a:t>coeffs</a:t>
                </a:r>
                <a:r>
                  <a:rPr lang="en-US" dirty="0" smtClean="0"/>
                  <a:t>. of) poly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Encoding = Evaluations</a:t>
                </a:r>
              </a:p>
              <a:p>
                <a:endParaRPr lang="en-US" dirty="0"/>
              </a:p>
              <a:p>
                <a:r>
                  <a:rPr lang="en-US" dirty="0" smtClean="0"/>
                  <a:t>Local-decoding via lines. Locality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More multiplicities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Rate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More derivatives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Locality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96517" y="2703863"/>
                <a:ext cx="3644716" cy="11003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3000" dirty="0"/>
                  <a:t>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00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000" i="1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00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00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300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00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300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000" i="1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00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00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300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00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000" dirty="0"/>
                  <a:t>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00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300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300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000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517" y="2703863"/>
                <a:ext cx="3644716" cy="1100366"/>
              </a:xfrm>
              <a:prstGeom prst="rect">
                <a:avLst/>
              </a:prstGeom>
              <a:blipFill rotWithShape="0">
                <a:blip r:embed="rId3"/>
                <a:stretch>
                  <a:fillRect l="-3846" r="-3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06025" y="3411018"/>
                <a:ext cx="6285375" cy="703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2800" dirty="0" smtClean="0">
                    <a:solidFill>
                      <a:srgbClr val="0000FF"/>
                    </a:solidFill>
                  </a:rPr>
                  <a:t>Length </a:t>
                </a:r>
                <a:r>
                  <a:rPr lang="en-US" sz="2800" dirty="0" smtClean="0">
                    <a:solidFill>
                      <a:srgbClr val="0066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Alphabet </a:t>
                </a:r>
                <a:r>
                  <a:rPr lang="en-US" sz="2800" dirty="0" smtClean="0">
                    <a:solidFill>
                      <a:srgbClr val="006600"/>
                    </a:solidFill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; Rate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025" y="3411018"/>
                <a:ext cx="6285375" cy="703782"/>
              </a:xfrm>
              <a:prstGeom prst="rect">
                <a:avLst/>
              </a:prstGeom>
              <a:blipFill rotWithShape="0">
                <a:blip r:embed="rId4"/>
                <a:stretch>
                  <a:fillRect l="-1938"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5715000" y="3429000"/>
            <a:ext cx="1905000" cy="70378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0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Multiplicity Codes - 2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Why does Rate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?</a:t>
                </a:r>
              </a:p>
              <a:p>
                <a:r>
                  <a:rPr lang="en-US" dirty="0" smtClean="0"/>
                  <a:t>Every zero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 </m:t>
                    </m:r>
                  </m:oMath>
                </a14:m>
                <a:r>
                  <a:rPr lang="en-US" dirty="0" smtClean="0"/>
                  <a:t>two zeroes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Can afford to use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↑ ×4</m:t>
                    </m:r>
                  </m:oMath>
                </a14:m>
                <a:r>
                  <a:rPr lang="en-US" dirty="0" smtClean="0"/>
                  <a:t> ; But encoding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↑×3</m:t>
                    </m:r>
                  </m:oMath>
                </a14:m>
                <a:r>
                  <a:rPr lang="en-US" sz="2400" dirty="0" smtClean="0"/>
                  <a:t> (Same reason that multiplicity improves radius of list-decoding in [</a:t>
                </a:r>
                <a:r>
                  <a:rPr lang="en-US" sz="2400" dirty="0" err="1" smtClean="0"/>
                  <a:t>Guruswami,S</a:t>
                </a:r>
                <a:r>
                  <a:rPr lang="en-US" sz="2400" dirty="0" smtClean="0"/>
                  <a:t>.])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1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State-of-the-art as of 2014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&gt;0 ∃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 smtClean="0"/>
                  <a:t> codes w.</a:t>
                </a:r>
              </a:p>
              <a:p>
                <a:pPr lvl="1"/>
                <a:r>
                  <a:rPr lang="en-US" dirty="0" smtClean="0"/>
                  <a:t>Rate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0" dirty="0" smtClean="0">
                  <a:solidFill>
                    <a:srgbClr val="006600"/>
                  </a:solidFill>
                </a:endParaRPr>
              </a:p>
              <a:p>
                <a:pPr lvl="1"/>
                <a:r>
                  <a:rPr lang="en-US" dirty="0" smtClean="0"/>
                  <a:t>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b="0" dirty="0" smtClean="0">
                  <a:solidFill>
                    <a:srgbClr val="006600"/>
                  </a:solidFill>
                </a:endParaRPr>
              </a:p>
              <a:p>
                <a:pPr lvl="1"/>
                <a:r>
                  <a:rPr lang="en-US" dirty="0" smtClean="0"/>
                  <a:t>Locality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Promised:</a:t>
                </a:r>
              </a:p>
              <a:p>
                <a:pPr lvl="1"/>
                <a:r>
                  <a:rPr lang="en-US" dirty="0" smtClean="0"/>
                  <a:t>Locality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Singleton bound [What if you need higher distance?]</a:t>
                </a:r>
              </a:p>
              <a:p>
                <a:pPr lvl="1"/>
                <a:r>
                  <a:rPr lang="en-US" dirty="0" err="1" smtClean="0"/>
                  <a:t>Zyablov</a:t>
                </a:r>
                <a:r>
                  <a:rPr lang="en-US" dirty="0" smtClean="0"/>
                  <a:t> bound [What if you want a binary code?]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8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/>
          <p:cNvGrpSpPr/>
          <p:nvPr/>
        </p:nvGrpSpPr>
        <p:grpSpPr>
          <a:xfrm rot="5400000">
            <a:off x="7620000" y="5140551"/>
            <a:ext cx="381000" cy="990600"/>
            <a:chOff x="5486400" y="2362200"/>
            <a:chExt cx="381000" cy="990600"/>
          </a:xfrm>
        </p:grpSpPr>
        <p:sp>
          <p:nvSpPr>
            <p:cNvPr id="98" name="Oval 97"/>
            <p:cNvSpPr/>
            <p:nvPr/>
          </p:nvSpPr>
          <p:spPr>
            <a:xfrm>
              <a:off x="5486400" y="2362200"/>
              <a:ext cx="381000" cy="9906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600447" y="2478295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5597865" y="2771927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597524" y="3045770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 rot="5400000">
            <a:off x="7622449" y="3754787"/>
            <a:ext cx="381000" cy="990600"/>
            <a:chOff x="5486400" y="2362200"/>
            <a:chExt cx="381000" cy="990600"/>
          </a:xfrm>
        </p:grpSpPr>
        <p:sp>
          <p:nvSpPr>
            <p:cNvPr id="93" name="Oval 92"/>
            <p:cNvSpPr/>
            <p:nvPr/>
          </p:nvSpPr>
          <p:spPr>
            <a:xfrm>
              <a:off x="5486400" y="2362200"/>
              <a:ext cx="381000" cy="9906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600447" y="2478295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5597865" y="2771927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5597524" y="3045770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 rot="5400000">
            <a:off x="7625717" y="3040744"/>
            <a:ext cx="381000" cy="990600"/>
            <a:chOff x="5486400" y="2362200"/>
            <a:chExt cx="381000" cy="990600"/>
          </a:xfrm>
        </p:grpSpPr>
        <p:sp>
          <p:nvSpPr>
            <p:cNvPr id="88" name="Oval 87"/>
            <p:cNvSpPr/>
            <p:nvPr/>
          </p:nvSpPr>
          <p:spPr>
            <a:xfrm>
              <a:off x="5486400" y="2362200"/>
              <a:ext cx="381000" cy="9906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600447" y="2478295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597865" y="2771927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597524" y="3045770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 rot="5400000">
            <a:off x="7620000" y="2359587"/>
            <a:ext cx="381000" cy="990600"/>
            <a:chOff x="5486400" y="2362200"/>
            <a:chExt cx="381000" cy="990600"/>
          </a:xfrm>
        </p:grpSpPr>
        <p:sp>
          <p:nvSpPr>
            <p:cNvPr id="83" name="Oval 82"/>
            <p:cNvSpPr/>
            <p:nvPr/>
          </p:nvSpPr>
          <p:spPr>
            <a:xfrm>
              <a:off x="5486400" y="2362200"/>
              <a:ext cx="381000" cy="9906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5600447" y="2478295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5597865" y="2771927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5597524" y="3045770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486147" y="5311279"/>
            <a:ext cx="381000" cy="990600"/>
            <a:chOff x="5486400" y="2362200"/>
            <a:chExt cx="381000" cy="990600"/>
          </a:xfrm>
        </p:grpSpPr>
        <p:sp>
          <p:nvSpPr>
            <p:cNvPr id="64" name="Oval 63"/>
            <p:cNvSpPr/>
            <p:nvPr/>
          </p:nvSpPr>
          <p:spPr>
            <a:xfrm>
              <a:off x="5486400" y="2362200"/>
              <a:ext cx="381000" cy="9906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600447" y="2478295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5597865" y="2771927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5597524" y="3045770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482792" y="3504751"/>
            <a:ext cx="381000" cy="990600"/>
            <a:chOff x="5486400" y="2362200"/>
            <a:chExt cx="381000" cy="990600"/>
          </a:xfrm>
        </p:grpSpPr>
        <p:sp>
          <p:nvSpPr>
            <p:cNvPr id="78" name="Oval 77"/>
            <p:cNvSpPr/>
            <p:nvPr/>
          </p:nvSpPr>
          <p:spPr>
            <a:xfrm>
              <a:off x="5486400" y="2362200"/>
              <a:ext cx="381000" cy="9906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5600447" y="2478295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5597865" y="2771927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5597524" y="3045770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Alon-Luby</a:t>
            </a:r>
            <a:r>
              <a:rPr lang="en-US" sz="3600" dirty="0" smtClean="0"/>
              <a:t> Transformation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ingredient in [Meir14], [</a:t>
            </a:r>
            <a:r>
              <a:rPr lang="en-US" dirty="0" err="1" smtClean="0"/>
              <a:t>Kopparty</a:t>
            </a:r>
            <a:r>
              <a:rPr lang="en-US" dirty="0" smtClean="0"/>
              <a:t> et al.’15]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601618" y="4635031"/>
            <a:ext cx="152400" cy="182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00700" y="4978647"/>
            <a:ext cx="152400" cy="182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734300" y="4576190"/>
            <a:ext cx="152400" cy="182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734300" y="5017975"/>
            <a:ext cx="152400" cy="182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7" idx="7"/>
          </p:cNvCxnSpPr>
          <p:nvPr/>
        </p:nvCxnSpPr>
        <p:spPr>
          <a:xfrm>
            <a:off x="5811604" y="2507270"/>
            <a:ext cx="1503596" cy="17468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849704" y="5769106"/>
            <a:ext cx="1610566" cy="2529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8" idx="7"/>
          </p:cNvCxnSpPr>
          <p:nvPr/>
        </p:nvCxnSpPr>
        <p:spPr>
          <a:xfrm flipV="1">
            <a:off x="5807996" y="2992204"/>
            <a:ext cx="1652274" cy="6576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5"/>
          </p:cNvCxnSpPr>
          <p:nvPr/>
        </p:nvCxnSpPr>
        <p:spPr>
          <a:xfrm>
            <a:off x="5811604" y="3207730"/>
            <a:ext cx="1503596" cy="24266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8" idx="6"/>
          </p:cNvCxnSpPr>
          <p:nvPr/>
        </p:nvCxnSpPr>
        <p:spPr>
          <a:xfrm flipV="1">
            <a:off x="5863792" y="3541340"/>
            <a:ext cx="1451408" cy="4587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856945" y="2805827"/>
            <a:ext cx="1458255" cy="516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810953" y="4327313"/>
            <a:ext cx="1649317" cy="11723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822857" y="4367152"/>
            <a:ext cx="1596084" cy="11629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1524000" y="2980981"/>
            <a:ext cx="457200" cy="2776902"/>
            <a:chOff x="609600" y="2857500"/>
            <a:chExt cx="457200" cy="2776902"/>
          </a:xfrm>
        </p:grpSpPr>
        <p:sp>
          <p:nvSpPr>
            <p:cNvPr id="36" name="Oval 35"/>
            <p:cNvSpPr/>
            <p:nvPr/>
          </p:nvSpPr>
          <p:spPr>
            <a:xfrm>
              <a:off x="762000" y="3098171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62000" y="3402971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62000" y="3707771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65213" y="4012571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62000" y="4313563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62000" y="4614376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62918" y="4913505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62000" y="5223306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09600" y="2857500"/>
              <a:ext cx="457200" cy="2776902"/>
            </a:xfrm>
            <a:prstGeom prst="ellipse">
              <a:avLst/>
            </a:prstGeom>
            <a:solidFill>
              <a:srgbClr val="FFFF00">
                <a:alpha val="2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181350" y="2871463"/>
            <a:ext cx="495300" cy="2995937"/>
            <a:chOff x="1847850" y="2881038"/>
            <a:chExt cx="495300" cy="2995937"/>
          </a:xfrm>
        </p:grpSpPr>
        <p:sp>
          <p:nvSpPr>
            <p:cNvPr id="47" name="Oval 46"/>
            <p:cNvSpPr/>
            <p:nvPr/>
          </p:nvSpPr>
          <p:spPr>
            <a:xfrm>
              <a:off x="2019300" y="3072334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19300" y="3377134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019300" y="3681934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022513" y="3986734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019300" y="4287726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019300" y="4588539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020218" y="4887668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019300" y="5197469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019300" y="5524320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847850" y="2881038"/>
              <a:ext cx="495300" cy="2995937"/>
            </a:xfrm>
            <a:prstGeom prst="ellipse">
              <a:avLst/>
            </a:prstGeom>
            <a:solidFill>
              <a:srgbClr val="FFFF00">
                <a:alpha val="2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Oval 59"/>
          <p:cNvSpPr/>
          <p:nvPr/>
        </p:nvSpPr>
        <p:spPr>
          <a:xfrm>
            <a:off x="3179995" y="3611483"/>
            <a:ext cx="495300" cy="6149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188332" y="2982497"/>
            <a:ext cx="495300" cy="6149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188332" y="5137869"/>
            <a:ext cx="495300" cy="6149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stCxn id="44" idx="6"/>
            <a:endCxn id="55" idx="2"/>
          </p:cNvCxnSpPr>
          <p:nvPr/>
        </p:nvCxnSpPr>
        <p:spPr>
          <a:xfrm>
            <a:off x="1981200" y="4369432"/>
            <a:ext cx="120015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017730" y="3697151"/>
                <a:ext cx="10472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    Code</a:t>
                </a:r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730" y="3697151"/>
                <a:ext cx="1047274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5233"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endCxn id="7" idx="2"/>
          </p:cNvCxnSpPr>
          <p:nvPr/>
        </p:nvCxnSpPr>
        <p:spPr>
          <a:xfrm flipV="1">
            <a:off x="3675295" y="2857500"/>
            <a:ext cx="1811105" cy="44317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3675295" y="3918965"/>
            <a:ext cx="1811105" cy="8186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675295" y="5473758"/>
            <a:ext cx="1811105" cy="33612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892277" y="2581553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MDS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486400" y="2362200"/>
            <a:ext cx="381000" cy="990600"/>
            <a:chOff x="5486400" y="2362200"/>
            <a:chExt cx="381000" cy="990600"/>
          </a:xfrm>
        </p:grpSpPr>
        <p:sp>
          <p:nvSpPr>
            <p:cNvPr id="7" name="Oval 6"/>
            <p:cNvSpPr/>
            <p:nvPr/>
          </p:nvSpPr>
          <p:spPr>
            <a:xfrm>
              <a:off x="5486400" y="2362200"/>
              <a:ext cx="381000" cy="9906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600447" y="2478295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597865" y="2771927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597524" y="3045770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053289" y="2145813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Expander-based</a:t>
            </a:r>
          </a:p>
          <a:p>
            <a:r>
              <a:rPr lang="en-US" dirty="0" smtClean="0"/>
              <a:t>Interleaving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83115" y="5835565"/>
            <a:ext cx="100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Message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91973" y="5909404"/>
            <a:ext cx="104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Encoding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88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60" grpId="0" animBg="1"/>
      <p:bldP spid="62" grpId="0" animBg="1"/>
      <p:bldP spid="63" grpId="0" animBg="1"/>
      <p:bldP spid="66" grpId="0"/>
      <p:bldP spid="73" grpId="0"/>
      <p:bldP spid="28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Alon-Luby</a:t>
            </a:r>
            <a:r>
              <a:rPr lang="en-US" sz="3600" dirty="0" smtClean="0"/>
              <a:t> Transformation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ingredient in [Meir14], [</a:t>
            </a:r>
            <a:r>
              <a:rPr lang="en-US" dirty="0" err="1" smtClean="0"/>
              <a:t>Kopparty</a:t>
            </a:r>
            <a:r>
              <a:rPr lang="en-US" dirty="0" smtClean="0"/>
              <a:t> et al.’15]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828800" y="2209800"/>
            <a:ext cx="4889085" cy="2764591"/>
            <a:chOff x="1283115" y="1846019"/>
            <a:chExt cx="7050810" cy="4455860"/>
          </a:xfrm>
        </p:grpSpPr>
        <p:grpSp>
          <p:nvGrpSpPr>
            <p:cNvPr id="97" name="Group 96"/>
            <p:cNvGrpSpPr/>
            <p:nvPr/>
          </p:nvGrpSpPr>
          <p:grpSpPr>
            <a:xfrm rot="5400000">
              <a:off x="7620000" y="5140551"/>
              <a:ext cx="381000" cy="990600"/>
              <a:chOff x="5486400" y="2362200"/>
              <a:chExt cx="381000" cy="990600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5486400" y="2362200"/>
                <a:ext cx="381000" cy="9906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5600447" y="2478295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5597865" y="2771927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5597524" y="3045770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 rot="5400000">
              <a:off x="7622449" y="3754787"/>
              <a:ext cx="381000" cy="990600"/>
              <a:chOff x="5486400" y="2362200"/>
              <a:chExt cx="381000" cy="990600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5486400" y="2362200"/>
                <a:ext cx="381000" cy="9906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600447" y="2478295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5597865" y="2771927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5597524" y="3045770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 rot="5400000">
              <a:off x="7625717" y="3040744"/>
              <a:ext cx="381000" cy="990600"/>
              <a:chOff x="5486400" y="2362200"/>
              <a:chExt cx="381000" cy="990600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5486400" y="2362200"/>
                <a:ext cx="381000" cy="9906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5600447" y="2478295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597865" y="2771927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597524" y="3045770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 rot="5400000">
              <a:off x="7620000" y="2359587"/>
              <a:ext cx="381000" cy="990600"/>
              <a:chOff x="5486400" y="2362200"/>
              <a:chExt cx="381000" cy="990600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5486400" y="2362200"/>
                <a:ext cx="381000" cy="9906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600447" y="2478295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597865" y="2771927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597524" y="3045770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5486147" y="5311279"/>
              <a:ext cx="381000" cy="990600"/>
              <a:chOff x="5486400" y="2362200"/>
              <a:chExt cx="381000" cy="99060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486400" y="2362200"/>
                <a:ext cx="381000" cy="9906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600447" y="2478295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597865" y="2771927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597524" y="3045770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5482792" y="3504751"/>
              <a:ext cx="381000" cy="990600"/>
              <a:chOff x="5486400" y="2362200"/>
              <a:chExt cx="381000" cy="990600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5486400" y="2362200"/>
                <a:ext cx="381000" cy="9906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600447" y="2478295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5597865" y="2771927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597524" y="3045770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5601618" y="4635031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600700" y="4978647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734300" y="4576190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734300" y="5017975"/>
              <a:ext cx="152400" cy="182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7" idx="7"/>
            </p:cNvCxnSpPr>
            <p:nvPr/>
          </p:nvCxnSpPr>
          <p:spPr>
            <a:xfrm>
              <a:off x="5811604" y="2507270"/>
              <a:ext cx="1503596" cy="17468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5849704" y="5769106"/>
              <a:ext cx="1610566" cy="2529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78" idx="7"/>
            </p:cNvCxnSpPr>
            <p:nvPr/>
          </p:nvCxnSpPr>
          <p:spPr>
            <a:xfrm flipV="1">
              <a:off x="5807996" y="2992204"/>
              <a:ext cx="1652274" cy="65761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7" idx="5"/>
            </p:cNvCxnSpPr>
            <p:nvPr/>
          </p:nvCxnSpPr>
          <p:spPr>
            <a:xfrm>
              <a:off x="5811604" y="3207730"/>
              <a:ext cx="1503596" cy="24266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78" idx="6"/>
            </p:cNvCxnSpPr>
            <p:nvPr/>
          </p:nvCxnSpPr>
          <p:spPr>
            <a:xfrm flipV="1">
              <a:off x="5863792" y="3541340"/>
              <a:ext cx="1451408" cy="4587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856945" y="2805827"/>
              <a:ext cx="1458255" cy="5167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810953" y="4327313"/>
              <a:ext cx="1649317" cy="1172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822857" y="4367152"/>
              <a:ext cx="1596084" cy="11629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1524000" y="2980981"/>
              <a:ext cx="457200" cy="2776902"/>
              <a:chOff x="609600" y="2857500"/>
              <a:chExt cx="457200" cy="2776902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762000" y="3098171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762000" y="3402971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62000" y="3707771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765213" y="4012571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62000" y="4313563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62000" y="4614376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762918" y="4913505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62000" y="5223306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09600" y="2857500"/>
                <a:ext cx="457200" cy="2776902"/>
              </a:xfrm>
              <a:prstGeom prst="ellipse">
                <a:avLst/>
              </a:prstGeom>
              <a:solidFill>
                <a:srgbClr val="FFFF00">
                  <a:alpha val="21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3181350" y="2871463"/>
              <a:ext cx="495300" cy="2995937"/>
              <a:chOff x="1847850" y="2881038"/>
              <a:chExt cx="495300" cy="2995937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2019300" y="3072334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019300" y="3377134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019300" y="3681934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022513" y="3986734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019300" y="4287726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019300" y="4588539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020218" y="4887668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019300" y="5197469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019300" y="5524320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847850" y="2881038"/>
                <a:ext cx="495300" cy="2995937"/>
              </a:xfrm>
              <a:prstGeom prst="ellipse">
                <a:avLst/>
              </a:prstGeom>
              <a:solidFill>
                <a:srgbClr val="FFFF00">
                  <a:alpha val="21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Oval 59"/>
            <p:cNvSpPr/>
            <p:nvPr/>
          </p:nvSpPr>
          <p:spPr>
            <a:xfrm>
              <a:off x="3179995" y="3611483"/>
              <a:ext cx="495300" cy="61496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3188332" y="2982497"/>
              <a:ext cx="495300" cy="61496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3188332" y="5137869"/>
              <a:ext cx="495300" cy="61496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Arrow Connector 64"/>
            <p:cNvCxnSpPr>
              <a:stCxn id="44" idx="6"/>
              <a:endCxn id="55" idx="2"/>
            </p:cNvCxnSpPr>
            <p:nvPr/>
          </p:nvCxnSpPr>
          <p:spPr>
            <a:xfrm>
              <a:off x="1981200" y="4369432"/>
              <a:ext cx="1200150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1779158" y="3361726"/>
                  <a:ext cx="104727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Rate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→1</m:t>
                      </m:r>
                    </m:oMath>
                  </a14:m>
                  <a:endParaRPr lang="en-US" dirty="0" smtClean="0"/>
                </a:p>
                <a:p>
                  <a:r>
                    <a:rPr lang="en-US" dirty="0" smtClean="0"/>
                    <a:t>    Code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9158" y="3361726"/>
                  <a:ext cx="1047274" cy="64633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6667" t="-9091" r="-40833" b="-8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/>
            <p:cNvCxnSpPr>
              <a:endCxn id="7" idx="2"/>
            </p:cNvCxnSpPr>
            <p:nvPr/>
          </p:nvCxnSpPr>
          <p:spPr>
            <a:xfrm flipV="1">
              <a:off x="3675295" y="2857500"/>
              <a:ext cx="1811105" cy="443172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3675295" y="3918965"/>
              <a:ext cx="1811105" cy="8186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3675295" y="5473758"/>
              <a:ext cx="1811105" cy="336129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3511599" y="2459254"/>
              <a:ext cx="118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Short MDS</a:t>
              </a:r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486400" y="2362200"/>
              <a:ext cx="381000" cy="990600"/>
              <a:chOff x="5486400" y="2362200"/>
              <a:chExt cx="381000" cy="9906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5486400" y="2362200"/>
                <a:ext cx="381000" cy="9906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600447" y="2478295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597865" y="2771927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597524" y="3045770"/>
                <a:ext cx="152400" cy="182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5863792" y="1846019"/>
              <a:ext cx="16979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Expander-based</a:t>
              </a:r>
            </a:p>
            <a:p>
              <a:r>
                <a:rPr lang="en-US" dirty="0" smtClean="0"/>
                <a:t>Interleaving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83115" y="5835565"/>
              <a:ext cx="100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Message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91973" y="5909404"/>
              <a:ext cx="1041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Encoding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52937" y="5254618"/>
            <a:ext cx="6267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Rate/Distance of final code ~ Rate of MDS</a:t>
            </a:r>
            <a:endParaRPr lang="en-US" sz="28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676400" y="3774010"/>
            <a:ext cx="1052553" cy="201945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735913" y="5762292"/>
            <a:ext cx="5907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[Meir] Locality ~ Locality of Rate 1 code</a:t>
            </a:r>
            <a:endParaRPr lang="en-US" sz="2800" dirty="0"/>
          </a:p>
        </p:txBody>
      </p:sp>
      <p:cxnSp>
        <p:nvCxnSpPr>
          <p:cNvPr id="103" name="Straight Arrow Connector 102"/>
          <p:cNvCxnSpPr/>
          <p:nvPr/>
        </p:nvCxnSpPr>
        <p:spPr>
          <a:xfrm flipH="1" flipV="1">
            <a:off x="4081899" y="3055431"/>
            <a:ext cx="117130" cy="227856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844000" y="5926052"/>
            <a:ext cx="1642098" cy="374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Proof = Picture</a:t>
            </a:r>
            <a:endParaRPr lang="en-US" dirty="0"/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4115473" y="4702654"/>
            <a:ext cx="0" cy="55448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9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2" grpId="0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Subpolynomial</a:t>
            </a:r>
            <a:r>
              <a:rPr lang="en-US" dirty="0" smtClean="0"/>
              <a:t> Locality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Apply previous transform, with initial code of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 smtClean="0"/>
                  <a:t> and locality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 smtClean="0"/>
                  <a:t> !</a:t>
                </a:r>
              </a:p>
              <a:p>
                <a:pPr lvl="1"/>
                <a:r>
                  <a:rPr lang="en-US" dirty="0" smtClean="0"/>
                  <a:t>[e.g., multiplicity codes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Singleton bound </a:t>
                </a:r>
              </a:p>
              <a:p>
                <a:r>
                  <a:rPr lang="en-US" dirty="0" err="1" smtClean="0"/>
                  <a:t>Zyablov</a:t>
                </a:r>
                <a:r>
                  <a:rPr lang="en-US" dirty="0" smtClean="0"/>
                  <a:t> bound?</a:t>
                </a:r>
              </a:p>
              <a:p>
                <a:pPr lvl="1"/>
                <a:r>
                  <a:rPr lang="en-US" dirty="0" smtClean="0"/>
                  <a:t>Concatenation [Forney’66]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200400"/>
            <a:ext cx="604927" cy="5605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267200"/>
            <a:ext cx="604927" cy="56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 4: Locally Testable Codes</a:t>
            </a:r>
            <a:br>
              <a:rPr lang="en-US" dirty="0" smtClean="0"/>
            </a:br>
            <a:r>
              <a:rPr lang="en-US" dirty="0" smtClean="0"/>
              <a:t>(after break)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Locality in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2800" dirty="0" smtClean="0"/>
                  <a:t>“</a:t>
                </a:r>
                <a:r>
                  <a:rPr lang="en-US" sz="2800" dirty="0" err="1" smtClean="0"/>
                  <a:t>Sublinear</a:t>
                </a:r>
                <a:r>
                  <a:rPr lang="en-US" sz="2800" dirty="0" smtClean="0"/>
                  <a:t>” time algorithms:</a:t>
                </a:r>
              </a:p>
              <a:p>
                <a:pPr lvl="1"/>
                <a:r>
                  <a:rPr lang="en-US" sz="2400" dirty="0"/>
                  <a:t>A</a:t>
                </a:r>
                <a:r>
                  <a:rPr lang="en-US" sz="2400" dirty="0" smtClean="0"/>
                  <a:t>lgorithms that run in time </a:t>
                </a:r>
                <a:r>
                  <a:rPr lang="en-US" sz="2400" dirty="0" smtClean="0">
                    <a:solidFill>
                      <a:srgbClr val="008000"/>
                    </a:solidFill>
                  </a:rPr>
                  <a:t>o(input), o(output).</a:t>
                </a:r>
              </a:p>
              <a:p>
                <a:pPr lvl="1"/>
                <a:r>
                  <a:rPr lang="en-US" sz="2400" dirty="0" smtClean="0"/>
                  <a:t>Assume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random access </a:t>
                </a:r>
                <a:r>
                  <a:rPr lang="en-US" sz="2400" dirty="0" smtClean="0"/>
                  <a:t>to input</a:t>
                </a:r>
              </a:p>
              <a:p>
                <a:pPr lvl="1"/>
                <a:r>
                  <a:rPr lang="en-US" sz="2400" dirty="0"/>
                  <a:t>P</a:t>
                </a:r>
                <a:r>
                  <a:rPr lang="en-US" sz="2400" dirty="0" smtClean="0"/>
                  <a:t>rovide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random access</a:t>
                </a:r>
                <a:r>
                  <a:rPr lang="en-US" sz="2400" dirty="0" smtClean="0"/>
                  <a:t> to output</a:t>
                </a:r>
              </a:p>
              <a:p>
                <a:pPr lvl="1"/>
                <a:r>
                  <a:rPr lang="en-US" sz="2400" dirty="0" smtClean="0"/>
                  <a:t>Typically probabilistic; allowed to compute output on </a:t>
                </a:r>
                <a:r>
                  <a:rPr lang="en-US" sz="2400" u="sng" dirty="0" smtClean="0"/>
                  <a:t>approximation</a:t>
                </a:r>
                <a:r>
                  <a:rPr lang="en-US" sz="2400" dirty="0" smtClean="0"/>
                  <a:t> to input.</a:t>
                </a:r>
              </a:p>
              <a:p>
                <a:r>
                  <a:rPr lang="en-US" sz="2800" dirty="0" smtClean="0"/>
                  <a:t>(Property </a:t>
                </a:r>
                <a:r>
                  <a:rPr lang="en-US" sz="2800" dirty="0"/>
                  <a:t>testing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≜</m:t>
                    </m:r>
                  </m:oMath>
                </a14:m>
                <a:r>
                  <a:rPr lang="en-US" sz="2800" dirty="0"/>
                  <a:t> Sublinear time for Boolean </a:t>
                </a:r>
                <a:r>
                  <a:rPr lang="en-US" sz="2800" dirty="0" smtClean="0"/>
                  <a:t>functions)</a:t>
                </a:r>
                <a:endParaRPr lang="en-US" sz="2800" dirty="0"/>
              </a:p>
              <a:p>
                <a:r>
                  <a:rPr lang="en-US" sz="2800" dirty="0" smtClean="0"/>
                  <a:t>LTCs: Codes that have </a:t>
                </a:r>
                <a:r>
                  <a:rPr lang="en-US" sz="2800" dirty="0" err="1" smtClean="0"/>
                  <a:t>sublinear</a:t>
                </a:r>
                <a:r>
                  <a:rPr lang="en-US" sz="2800" dirty="0" smtClean="0"/>
                  <a:t> time testers.</a:t>
                </a:r>
              </a:p>
              <a:p>
                <a:pPr lvl="1"/>
                <a:r>
                  <a:rPr lang="en-US" sz="2400" dirty="0" smtClean="0"/>
                  <a:t>Decide if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probabilistically.</a:t>
                </a:r>
              </a:p>
              <a:p>
                <a:pPr lvl="1"/>
                <a:r>
                  <a:rPr lang="en-US" sz="2400" dirty="0" smtClean="0"/>
                  <a:t>Allowed to accept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𝛿</m:t>
                    </m:r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 err="1" smtClean="0">
                        <a:solidFill>
                          <a:srgbClr val="008000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008000"/>
                        </a:solidFill>
                        <a:latin typeface="Cambria Math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 smtClean="0"/>
                  <a:t>small.</a:t>
                </a:r>
              </a:p>
              <a:p>
                <a:r>
                  <a:rPr lang="en-US" sz="2800" dirty="0" smtClean="0"/>
                  <a:t>LCCs: Codes that have </a:t>
                </a:r>
                <a:r>
                  <a:rPr lang="en-US" sz="2800" dirty="0" err="1" smtClean="0"/>
                  <a:t>sublinear</a:t>
                </a:r>
                <a:r>
                  <a:rPr lang="en-US" sz="2800" dirty="0" smtClean="0"/>
                  <a:t> time correctors.</a:t>
                </a:r>
              </a:p>
              <a:p>
                <a:pPr lvl="1"/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𝛿</m:t>
                    </m:r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 err="1" smtClean="0">
                        <a:solidFill>
                          <a:srgbClr val="008000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008000"/>
                        </a:solidFill>
                        <a:latin typeface="Cambria Math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 smtClean="0"/>
                  <a:t>is small,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,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closest to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lvl="1"/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2695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4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LTCs and LCCs: Formally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 smtClean="0"/>
                  <a:t> is a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(ℓ, </m:t>
                    </m:r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𝜖</m:t>
                    </m:r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</a:rPr>
                  <a:t>-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LTC</a:t>
                </a:r>
                <a:r>
                  <a:rPr lang="en-US" sz="2800" dirty="0" smtClean="0"/>
                  <a:t> if there exists a tester that</a:t>
                </a:r>
              </a:p>
              <a:p>
                <a:pPr lvl="1"/>
                <a:r>
                  <a:rPr lang="en-US" sz="2400" dirty="0" smtClean="0"/>
                  <a:t>Makes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ℓ(</m:t>
                    </m:r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/>
                  <a:t>queries to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lvl="1"/>
                <a:r>
                  <a:rPr lang="en-US" sz="2400" dirty="0" smtClean="0"/>
                  <a:t>Accept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err="1" smtClean="0"/>
                  <a:t>w.p</a:t>
                </a:r>
                <a:r>
                  <a:rPr lang="en-US" sz="2400" dirty="0" smtClean="0"/>
                  <a:t>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/>
                  <a:t>Reject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w.p</a:t>
                </a:r>
                <a:r>
                  <a:rPr lang="en-US" sz="2400" dirty="0"/>
                  <a:t>. at least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𝜖</m:t>
                    </m:r>
                    <m:r>
                      <a:rPr lang="en-US" sz="2400" b="0" i="1" dirty="0" smtClean="0">
                        <a:solidFill>
                          <a:srgbClr val="008000"/>
                        </a:solidFill>
                        <a:latin typeface="Cambria Math"/>
                      </a:rPr>
                      <m:t>⋅</m:t>
                    </m:r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𝛿</m:t>
                    </m:r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 err="1">
                        <a:solidFill>
                          <a:srgbClr val="008000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 err="1">
                        <a:solidFill>
                          <a:srgbClr val="008000"/>
                        </a:solidFill>
                        <a:latin typeface="Cambria Math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).</m:t>
                    </m:r>
                  </m:oMath>
                </a14:m>
                <a:endParaRPr lang="en-US" sz="2400" dirty="0" smtClean="0"/>
              </a:p>
              <a:p>
                <a:r>
                  <a:rPr lang="en-US" sz="2800" dirty="0" smtClean="0"/>
                  <a:t>C is a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(ℓ,</m:t>
                    </m:r>
                    <m:r>
                      <a:rPr lang="en-US" sz="2800" b="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𝜖</m:t>
                    </m:r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</a:rPr>
                  <a:t>-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LCC</a:t>
                </a:r>
                <a:r>
                  <a:rPr lang="en-US" sz="2800" dirty="0" smtClean="0"/>
                  <a:t> if exists decoder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s.t.</a:t>
                </a:r>
                <a:endParaRPr lang="en-US" sz="2800" dirty="0" smtClean="0"/>
              </a:p>
              <a:p>
                <a:pPr lvl="1"/>
                <a:r>
                  <a:rPr lang="en-US" sz="2400" dirty="0" smtClean="0"/>
                  <a:t>Given oracle access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 smtClean="0"/>
                  <a:t> close to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2400" dirty="0" smtClean="0"/>
                  <a:t>,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400" dirty="0" smtClean="0">
                  <a:solidFill>
                    <a:srgbClr val="008000"/>
                  </a:solidFill>
                </a:endParaRPr>
              </a:p>
              <a:p>
                <a:pPr lvl="1"/>
                <a:r>
                  <a:rPr lang="en-US" sz="2400" dirty="0"/>
                  <a:t>Decoder makes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ℓ(</m:t>
                    </m:r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/>
                  <a:t>queries to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lvl="1"/>
                <a:r>
                  <a:rPr lang="en-US" sz="2400" dirty="0" smtClean="0"/>
                  <a:t>Decoder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00800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008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 smtClean="0"/>
                  <a:t>usually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0" dirty="0" smtClean="0">
                        <a:latin typeface="Cambria Math"/>
                      </a:rPr>
                      <m:t>.</m:t>
                    </m:r>
                  </m:oMath>
                </a14:m>
                <a:endParaRPr lang="en-US" sz="2400" b="0" i="0" dirty="0" smtClean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, 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𝐷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[</m:t>
                        </m:r>
                      </m:e>
                    </m:func>
                    <m:sSup>
                      <m:sSup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]≤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𝛿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)/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b="0" i="0" dirty="0" smtClean="0">
                  <a:solidFill>
                    <a:srgbClr val="008000"/>
                  </a:solidFill>
                  <a:latin typeface="Cambria Math"/>
                </a:endParaRPr>
              </a:p>
              <a:p>
                <a:r>
                  <a:rPr lang="en-US" sz="2800" dirty="0" smtClean="0">
                    <a:latin typeface="Cambria Math"/>
                  </a:rPr>
                  <a:t>Often</a:t>
                </a:r>
                <a:r>
                  <a:rPr lang="en-US" sz="2800" b="0" i="0" dirty="0" smtClean="0">
                    <a:latin typeface="Cambria Math"/>
                  </a:rPr>
                  <a:t>: ignore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0" i="0" dirty="0" smtClean="0">
                    <a:latin typeface="Cambria Math"/>
                  </a:rPr>
                  <a:t>(fix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b="0" i="0" dirty="0" smtClean="0">
                    <a:latin typeface="Cambria Math"/>
                  </a:rPr>
                  <a:t>) and focus on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8000"/>
                        </a:solidFill>
                        <a:latin typeface="Cambria Math"/>
                      </a:rPr>
                      <m:t>ℓ</m:t>
                    </m:r>
                    <m:r>
                      <a:rPr lang="en-US" sz="2800" b="0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sz="2800" b="0" i="0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3352800"/>
            <a:ext cx="2743200" cy="16927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LDC</a:t>
            </a:r>
            <a:r>
              <a:rPr lang="en-US" sz="2600" dirty="0" smtClean="0">
                <a:solidFill>
                  <a:srgbClr val="7030A0"/>
                </a:solidFill>
              </a:rPr>
              <a:t> if only coordinates of message can be recovered.</a:t>
            </a:r>
            <a:endParaRPr lang="en-US" sz="2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0: Definitions of LTC, LCC</a:t>
            </a:r>
          </a:p>
          <a:p>
            <a:r>
              <a:rPr lang="en-US" dirty="0" smtClean="0"/>
              <a:t>Part 1: Elementary construction</a:t>
            </a:r>
          </a:p>
          <a:p>
            <a:r>
              <a:rPr lang="en-US" dirty="0" smtClean="0"/>
              <a:t>Part </a:t>
            </a:r>
            <a:r>
              <a:rPr lang="en-US" dirty="0"/>
              <a:t>2</a:t>
            </a:r>
            <a:r>
              <a:rPr lang="en-US" dirty="0" smtClean="0"/>
              <a:t>: Motivation (historical, current)</a:t>
            </a:r>
          </a:p>
          <a:p>
            <a:r>
              <a:rPr lang="en-US" dirty="0" smtClean="0"/>
              <a:t>Part 3: State-of-the-art constructions of LCCs</a:t>
            </a:r>
          </a:p>
          <a:p>
            <a:r>
              <a:rPr lang="en-US" dirty="0" smtClean="0"/>
              <a:t>Part 4: State-of-the-art constructions of LTCs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1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Part 1: Elementary Construction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7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2800" dirty="0" smtClean="0"/>
                  <a:t>Message = multivariate polynomial; 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     Encoding = evaluations everywhere.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solidFill>
                          <a:srgbClr val="008000"/>
                        </a:solidFill>
                        <a:latin typeface="Cambria Math"/>
                      </a:rPr>
                      <m:t>RM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/>
                      </a:rPr>
                      <m:t>≝ </m:t>
                    </m:r>
                  </m:oMath>
                </a14:m>
                <a:endParaRPr lang="en-US" sz="2400" b="0" i="1" dirty="0" smtClean="0">
                  <a:solidFill>
                    <a:srgbClr val="008000"/>
                  </a:solidFill>
                  <a:latin typeface="Cambria Math"/>
                </a:endParaRPr>
              </a:p>
              <a:p>
                <a:pPr marL="457200" lvl="1" indent="0">
                  <a:buNone/>
                </a:pPr>
                <a:r>
                  <a:rPr lang="en-US" b="0" dirty="0" smtClean="0">
                    <a:solidFill>
                      <a:srgbClr val="008000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𝛼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∈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𝑞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𝑚</m:t>
                            </m:r>
                          </m:sup>
                        </m:sSubSup>
                      </m:sub>
                    </m:sSub>
                    <m:r>
                      <a:rPr lang="en-US" i="1">
                        <a:solidFill>
                          <a:srgbClr val="008000"/>
                        </a:solidFill>
                        <a:latin typeface="Cambria Math"/>
                      </a:rPr>
                      <m:t>| </m:t>
                    </m:r>
                    <m:r>
                      <a:rPr lang="en-US" i="1">
                        <a:solidFill>
                          <a:srgbClr val="008000"/>
                        </a:solidFill>
                        <a:latin typeface="Cambria Math"/>
                      </a:rPr>
                      <m:t>𝑓</m:t>
                    </m:r>
                    <m:r>
                      <a:rPr lang="en-US" i="1">
                        <a:solidFill>
                          <a:srgbClr val="00800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8000"/>
                            </a:solidFill>
                            <a:latin typeface="Cambria Math"/>
                          </a:rPr>
                          <m:t>q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008000"/>
                        </a:solidFill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008000"/>
                        </a:solidFill>
                        <a:latin typeface="Cambria Math"/>
                      </a:rPr>
                      <m:t>deg</m:t>
                    </m:r>
                    <m:d>
                      <m:d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i="1">
                        <a:solidFill>
                          <a:srgbClr val="00800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m:rPr>
                        <m:lit/>
                      </m:rPr>
                      <a:rPr lang="en-US" i="1">
                        <a:solidFill>
                          <a:srgbClr val="008000"/>
                        </a:solidFill>
                        <a:latin typeface="Cambria Math"/>
                      </a:rPr>
                      <m:t>}</m:t>
                    </m:r>
                    <m:r>
                      <a:rPr lang="en-US" i="1">
                        <a:solidFill>
                          <a:srgbClr val="008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i="1" dirty="0">
                  <a:solidFill>
                    <a:srgbClr val="008000"/>
                  </a:solidFill>
                  <a:latin typeface="Cambria Math"/>
                </a:endParaRPr>
              </a:p>
              <a:p>
                <a:pPr lvl="1"/>
                <a:endParaRPr lang="en-US" sz="2800" dirty="0"/>
              </a:p>
              <a:p>
                <a:r>
                  <a:rPr lang="en-US" sz="2800" dirty="0" smtClean="0"/>
                  <a:t>Locality? </a:t>
                </a:r>
              </a:p>
              <a:p>
                <a:pPr lvl="1"/>
                <a:r>
                  <a:rPr lang="en-US" dirty="0" smtClean="0"/>
                  <a:t>Restrictions of low-degree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polynomials to lines yield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low-degree (</a:t>
                </a:r>
                <a:r>
                  <a:rPr lang="en-US" dirty="0" err="1" smtClean="0"/>
                  <a:t>univ.</a:t>
                </a:r>
                <a:r>
                  <a:rPr lang="en-US" dirty="0" smtClean="0"/>
                  <a:t>) polys.</a:t>
                </a:r>
              </a:p>
              <a:p>
                <a:pPr lvl="1"/>
                <a:r>
                  <a:rPr lang="en-US" dirty="0" smtClean="0"/>
                  <a:t>Random lines 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rgbClr val="008000"/>
                    </a:solidFill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rgbClr val="008000"/>
                    </a:solidFill>
                  </a:rPr>
                  <a:t>    </a:t>
                </a:r>
                <a:r>
                  <a:rPr lang="en-US" dirty="0" smtClean="0"/>
                  <a:t>uniformly (pairwise </a:t>
                </a:r>
                <a:r>
                  <a:rPr lang="en-US" dirty="0" err="1" smtClean="0"/>
                  <a:t>ind’ly</a:t>
                </a:r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2830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5029200" y="3646916"/>
            <a:ext cx="3810001" cy="2479247"/>
            <a:chOff x="5029200" y="3646916"/>
            <a:chExt cx="3810001" cy="2479247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5030118" y="3652106"/>
              <a:ext cx="1752600" cy="73183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5029200" y="4372038"/>
              <a:ext cx="2057400" cy="1752600"/>
              <a:chOff x="4800600" y="3124200"/>
              <a:chExt cx="2057400" cy="17526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4800600" y="3124200"/>
                <a:ext cx="2057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800600" y="4876800"/>
                <a:ext cx="2057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800600" y="3124200"/>
                <a:ext cx="0" cy="175260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858000" y="3124200"/>
                <a:ext cx="0" cy="175260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6781800" y="3652106"/>
              <a:ext cx="2057400" cy="1752600"/>
              <a:chOff x="4800600" y="3124200"/>
              <a:chExt cx="2057400" cy="17526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4800600" y="3124200"/>
                <a:ext cx="2057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800600" y="4876800"/>
                <a:ext cx="2057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800600" y="3124200"/>
                <a:ext cx="0" cy="175260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858000" y="3124200"/>
                <a:ext cx="0" cy="175260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 flipV="1">
              <a:off x="5042053" y="5380895"/>
              <a:ext cx="1752600" cy="73183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073747" y="3646916"/>
              <a:ext cx="1752600" cy="73183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086601" y="5394325"/>
              <a:ext cx="1752600" cy="73183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Example: Reed-Muller Codes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7390483" y="4565292"/>
            <a:ext cx="859315" cy="683046"/>
          </a:xfrm>
          <a:custGeom>
            <a:avLst/>
            <a:gdLst>
              <a:gd name="connsiteX0" fmla="*/ 572877 w 859315"/>
              <a:gd name="connsiteY0" fmla="*/ 583894 h 683046"/>
              <a:gd name="connsiteX1" fmla="*/ 572877 w 859315"/>
              <a:gd name="connsiteY1" fmla="*/ 583894 h 683046"/>
              <a:gd name="connsiteX2" fmla="*/ 694062 w 859315"/>
              <a:gd name="connsiteY2" fmla="*/ 550844 h 683046"/>
              <a:gd name="connsiteX3" fmla="*/ 694062 w 859315"/>
              <a:gd name="connsiteY3" fmla="*/ 550844 h 683046"/>
              <a:gd name="connsiteX4" fmla="*/ 749147 w 859315"/>
              <a:gd name="connsiteY4" fmla="*/ 451692 h 683046"/>
              <a:gd name="connsiteX5" fmla="*/ 782197 w 859315"/>
              <a:gd name="connsiteY5" fmla="*/ 418641 h 683046"/>
              <a:gd name="connsiteX6" fmla="*/ 804231 w 859315"/>
              <a:gd name="connsiteY6" fmla="*/ 374574 h 683046"/>
              <a:gd name="connsiteX7" fmla="*/ 826265 w 859315"/>
              <a:gd name="connsiteY7" fmla="*/ 341523 h 683046"/>
              <a:gd name="connsiteX8" fmla="*/ 859315 w 859315"/>
              <a:gd name="connsiteY8" fmla="*/ 308473 h 683046"/>
              <a:gd name="connsiteX9" fmla="*/ 826265 w 859315"/>
              <a:gd name="connsiteY9" fmla="*/ 330506 h 683046"/>
              <a:gd name="connsiteX10" fmla="*/ 804231 w 859315"/>
              <a:gd name="connsiteY10" fmla="*/ 363557 h 683046"/>
              <a:gd name="connsiteX11" fmla="*/ 771180 w 859315"/>
              <a:gd name="connsiteY11" fmla="*/ 198304 h 683046"/>
              <a:gd name="connsiteX12" fmla="*/ 605927 w 859315"/>
              <a:gd name="connsiteY12" fmla="*/ 66102 h 683046"/>
              <a:gd name="connsiteX13" fmla="*/ 143219 w 859315"/>
              <a:gd name="connsiteY13" fmla="*/ 0 h 683046"/>
              <a:gd name="connsiteX14" fmla="*/ 44067 w 859315"/>
              <a:gd name="connsiteY14" fmla="*/ 253388 h 683046"/>
              <a:gd name="connsiteX15" fmla="*/ 22034 w 859315"/>
              <a:gd name="connsiteY15" fmla="*/ 385591 h 683046"/>
              <a:gd name="connsiteX16" fmla="*/ 0 w 859315"/>
              <a:gd name="connsiteY16" fmla="*/ 484743 h 683046"/>
              <a:gd name="connsiteX17" fmla="*/ 187287 w 859315"/>
              <a:gd name="connsiteY17" fmla="*/ 672029 h 683046"/>
              <a:gd name="connsiteX18" fmla="*/ 572877 w 859315"/>
              <a:gd name="connsiteY18" fmla="*/ 683046 h 683046"/>
              <a:gd name="connsiteX19" fmla="*/ 672029 w 859315"/>
              <a:gd name="connsiteY19" fmla="*/ 550844 h 68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59315" h="683046">
                <a:moveTo>
                  <a:pt x="572877" y="583894"/>
                </a:moveTo>
                <a:lnTo>
                  <a:pt x="572877" y="583894"/>
                </a:lnTo>
                <a:cubicBezTo>
                  <a:pt x="671327" y="546976"/>
                  <a:pt x="629636" y="550844"/>
                  <a:pt x="694062" y="550844"/>
                </a:cubicBezTo>
                <a:lnTo>
                  <a:pt x="694062" y="550844"/>
                </a:lnTo>
                <a:cubicBezTo>
                  <a:pt x="712424" y="517793"/>
                  <a:pt x="728175" y="483151"/>
                  <a:pt x="749147" y="451692"/>
                </a:cubicBezTo>
                <a:cubicBezTo>
                  <a:pt x="757789" y="438729"/>
                  <a:pt x="773141" y="431319"/>
                  <a:pt x="782197" y="418641"/>
                </a:cubicBezTo>
                <a:cubicBezTo>
                  <a:pt x="791743" y="405277"/>
                  <a:pt x="796083" y="388833"/>
                  <a:pt x="804231" y="374574"/>
                </a:cubicBezTo>
                <a:cubicBezTo>
                  <a:pt x="810800" y="363078"/>
                  <a:pt x="817788" y="351695"/>
                  <a:pt x="826265" y="341523"/>
                </a:cubicBezTo>
                <a:cubicBezTo>
                  <a:pt x="836239" y="329554"/>
                  <a:pt x="859315" y="324053"/>
                  <a:pt x="859315" y="308473"/>
                </a:cubicBezTo>
                <a:cubicBezTo>
                  <a:pt x="859315" y="295233"/>
                  <a:pt x="837282" y="323162"/>
                  <a:pt x="826265" y="330506"/>
                </a:cubicBezTo>
                <a:lnTo>
                  <a:pt x="804231" y="363557"/>
                </a:lnTo>
                <a:lnTo>
                  <a:pt x="771180" y="198304"/>
                </a:lnTo>
                <a:lnTo>
                  <a:pt x="605927" y="66102"/>
                </a:lnTo>
                <a:lnTo>
                  <a:pt x="143219" y="0"/>
                </a:lnTo>
                <a:lnTo>
                  <a:pt x="44067" y="253388"/>
                </a:lnTo>
                <a:cubicBezTo>
                  <a:pt x="20594" y="370759"/>
                  <a:pt x="22034" y="326107"/>
                  <a:pt x="22034" y="385591"/>
                </a:cubicBezTo>
                <a:lnTo>
                  <a:pt x="0" y="484743"/>
                </a:lnTo>
                <a:lnTo>
                  <a:pt x="187287" y="672029"/>
                </a:lnTo>
                <a:lnTo>
                  <a:pt x="572877" y="683046"/>
                </a:lnTo>
                <a:lnTo>
                  <a:pt x="672029" y="550844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47153" y="488916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7198602" y="3862420"/>
            <a:ext cx="954798" cy="165261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57400" y="3581400"/>
                <a:ext cx="154811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2600" dirty="0" smtClean="0">
                    <a:solidFill>
                      <a:prstClr val="black"/>
                    </a:solidFill>
                  </a:rPr>
                  <a:t>Say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6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6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6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581400"/>
                <a:ext cx="1548116" cy="492443"/>
              </a:xfrm>
              <a:prstGeom prst="rect">
                <a:avLst/>
              </a:prstGeom>
              <a:blipFill rotWithShape="1">
                <a:blip r:embed="rId3"/>
                <a:stretch>
                  <a:fillRect l="-7115" t="-100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681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LCCs and LTCs from Polynomials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Decoding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: </a:t>
                </a:r>
              </a:p>
              <a:p>
                <a:pPr lvl="1"/>
                <a:r>
                  <a:rPr lang="en-US" dirty="0" smtClean="0"/>
                  <a:t>Problem: 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00"/>
                        </a:solidFill>
                        <a:latin typeface="Cambria Math"/>
                      </a:rPr>
                      <m:t>𝑓</m:t>
                    </m:r>
                    <m:r>
                      <a:rPr lang="en-US" b="0" i="1" dirty="0" smtClean="0">
                        <a:solidFill>
                          <a:srgbClr val="006600"/>
                        </a:solidFill>
                        <a:latin typeface="Cambria Math"/>
                      </a:rPr>
                      <m:t>≈</m:t>
                    </m:r>
                    <m:r>
                      <a:rPr lang="en-US" i="1" dirty="0" smtClean="0">
                        <a:solidFill>
                          <a:srgbClr val="0066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∈ 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dirty="0" smtClean="0"/>
                  <a:t>,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00"/>
                        </a:solidFill>
                        <a:latin typeface="Cambria Math"/>
                      </a:rPr>
                      <m:t>𝛽</m:t>
                    </m:r>
                    <m:r>
                      <a:rPr lang="en-US" i="1" dirty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 smtClean="0"/>
                  <a:t>and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𝑓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where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6600"/>
                        </a:solidFill>
                        <a:latin typeface="Cambria Math"/>
                      </a:rPr>
                      <m:t>𝐿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= 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{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𝛽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 | 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} </m:t>
                    </m:r>
                  </m:oMath>
                </a14:m>
                <a:r>
                  <a:rPr lang="en-US" dirty="0" smtClean="0">
                    <a:solidFill>
                      <a:srgbClr val="006600"/>
                    </a:solidFill>
                  </a:rPr>
                  <a:t> </a:t>
                </a:r>
                <a:r>
                  <a:rPr lang="en-US" dirty="0" smtClean="0"/>
                  <a:t>is a random line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∋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Find </a:t>
                </a:r>
                <a:r>
                  <a:rPr lang="en-US" dirty="0" err="1" smtClean="0"/>
                  <a:t>univ.</a:t>
                </a:r>
                <a:r>
                  <a:rPr lang="en-US" dirty="0" smtClean="0"/>
                  <a:t> poly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h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≈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𝑓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 and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h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6600"/>
                  </a:solidFill>
                </a:endParaRPr>
              </a:p>
              <a:p>
                <a:r>
                  <a:rPr lang="en-US" dirty="0" smtClean="0"/>
                  <a:t>Testing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/2)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Verify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6600"/>
                        </a:solidFill>
                        <a:latin typeface="Cambria Math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𝑓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</a:t>
                </a:r>
                <a:r>
                  <a:rPr lang="en-US" dirty="0" smtClean="0"/>
                  <a:t>or random line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>
                  <a:solidFill>
                    <a:srgbClr val="006600"/>
                  </a:solidFill>
                </a:endParaRPr>
              </a:p>
              <a:p>
                <a:r>
                  <a:rPr lang="en-US" dirty="0" smtClean="0"/>
                  <a:t>Parameters: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;ℓ=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𝑚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6600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6600"/>
                        </a:solidFill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6600"/>
                        </a:solidFill>
                        <a:latin typeface="Cambria Math"/>
                      </a:rPr>
                      <m:t>≈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>
                  <a:solidFill>
                    <a:srgbClr val="008000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03671" y="5306847"/>
                <a:ext cx="4517262" cy="92679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solidFill>
                      <a:srgbClr val="7030A0"/>
                    </a:solidFill>
                  </a:rPr>
                  <a:t>Ideas can be extended to </a:t>
                </a:r>
                <a14:m>
                  <m:oMath xmlns:m="http://schemas.openxmlformats.org/officeDocument/2006/math">
                    <m:r>
                      <a:rPr lang="en-US" sz="2600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600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600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600" dirty="0">
                    <a:solidFill>
                      <a:srgbClr val="7030A0"/>
                    </a:solidFill>
                  </a:rPr>
                  <a:t>.</a:t>
                </a:r>
              </a:p>
              <a:p>
                <a:r>
                  <a:rPr lang="en-US" sz="2600" dirty="0">
                    <a:solidFill>
                      <a:srgbClr val="7030A0"/>
                    </a:solidFill>
                  </a:rPr>
                  <a:t>Locality </a:t>
                </a:r>
                <a14:m>
                  <m:oMath xmlns:m="http://schemas.openxmlformats.org/officeDocument/2006/math">
                    <m:r>
                      <a:rPr lang="en-US" sz="2600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006600"/>
                        </a:solidFill>
                        <a:latin typeface="Cambria Math"/>
                      </a:rPr>
                      <m:t>poly</m:t>
                    </m:r>
                    <m:r>
                      <a:rPr lang="en-US" sz="2600" b="0" i="0" smtClean="0">
                        <a:solidFill>
                          <a:srgbClr val="0066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𝛿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066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671" y="5306847"/>
                <a:ext cx="4517262" cy="926792"/>
              </a:xfrm>
              <a:prstGeom prst="rect">
                <a:avLst/>
              </a:prstGeom>
              <a:blipFill rotWithShape="1">
                <a:blip r:embed="rId3"/>
                <a:stretch>
                  <a:fillRect l="-1872" t="-3165" r="-1070" b="-10127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359281" y="3962400"/>
            <a:ext cx="2747996" cy="492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7030A0"/>
                </a:solidFill>
              </a:rPr>
              <a:t>Analysis non-trivial</a:t>
            </a:r>
            <a:endParaRPr lang="en-US" sz="2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7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Part 2: Motivations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8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3453</TotalTime>
  <Words>2380</Words>
  <Application>Microsoft Office PowerPoint</Application>
  <PresentationFormat>On-screen Show (4:3)</PresentationFormat>
  <Paragraphs>324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Cambria Math</vt:lpstr>
      <vt:lpstr>Calibri</vt:lpstr>
      <vt:lpstr>Office Theme</vt:lpstr>
      <vt:lpstr>Locality in Coding Theory</vt:lpstr>
      <vt:lpstr>Error-Correcting Codes</vt:lpstr>
      <vt:lpstr>Locality in Algorithms</vt:lpstr>
      <vt:lpstr>LTCs and LCCs: Formally</vt:lpstr>
      <vt:lpstr>Outline of this talk</vt:lpstr>
      <vt:lpstr>Part 1: Elementary Construction</vt:lpstr>
      <vt:lpstr>Main Example: Reed-Muller Codes</vt:lpstr>
      <vt:lpstr>LCCs and LTCs from Polynomials</vt:lpstr>
      <vt:lpstr>Part 2: Motivations</vt:lpstr>
      <vt:lpstr>Motivation – 1 (“Practical”)</vt:lpstr>
      <vt:lpstr>Aside: LCCs vs. other Localities</vt:lpstr>
      <vt:lpstr>Motivation – 2 (“Theoretical”)</vt:lpstr>
      <vt:lpstr>Aside: PCPs (1 of 4)</vt:lpstr>
      <vt:lpstr>PCPs (2 of 4) - Definition</vt:lpstr>
      <vt:lpstr>PCPs (3 of 4): “Polynomial-speak”</vt:lpstr>
      <vt:lpstr>PCP (4 of 4)</vt:lpstr>
      <vt:lpstr>Part 3: Recent Progress on LCCs + LTCs</vt:lpstr>
      <vt:lpstr>Summary of Recent Progress</vt:lpstr>
      <vt:lpstr>Main References</vt:lpstr>
      <vt:lpstr>Lifted Codes</vt:lpstr>
      <vt:lpstr>Why does Rate(C_(m,r,q) )→1?</vt:lpstr>
      <vt:lpstr>Multiplicity Codes</vt:lpstr>
      <vt:lpstr>Multiplicity Codes - 2</vt:lpstr>
      <vt:lpstr>State-of-the-art as of 2014</vt:lpstr>
      <vt:lpstr>Alon-Luby Transformation</vt:lpstr>
      <vt:lpstr>Alon-Luby Transformation</vt:lpstr>
      <vt:lpstr>Subpolynomial Locality</vt:lpstr>
      <vt:lpstr>Part 4: Locally Testable Codes (after break)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5</dc:title>
  <dc:creator>Madhu</dc:creator>
  <cp:lastModifiedBy>Madhu Sudan</cp:lastModifiedBy>
  <cp:revision>191</cp:revision>
  <dcterms:created xsi:type="dcterms:W3CDTF">2012-01-08T23:13:00Z</dcterms:created>
  <dcterms:modified xsi:type="dcterms:W3CDTF">2016-04-11T06:26:53Z</dcterms:modified>
</cp:coreProperties>
</file>